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1"/>
  </p:notesMasterIdLst>
  <p:sldIdLst>
    <p:sldId id="256" r:id="rId2"/>
    <p:sldId id="258" r:id="rId3"/>
    <p:sldId id="257" r:id="rId4"/>
    <p:sldId id="269" r:id="rId5"/>
    <p:sldId id="296" r:id="rId6"/>
    <p:sldId id="314" r:id="rId7"/>
    <p:sldId id="326" r:id="rId8"/>
    <p:sldId id="304" r:id="rId9"/>
    <p:sldId id="305" r:id="rId10"/>
    <p:sldId id="307" r:id="rId11"/>
    <p:sldId id="322" r:id="rId12"/>
    <p:sldId id="332" r:id="rId13"/>
    <p:sldId id="331" r:id="rId14"/>
    <p:sldId id="327" r:id="rId15"/>
    <p:sldId id="330" r:id="rId16"/>
    <p:sldId id="333" r:id="rId17"/>
    <p:sldId id="338" r:id="rId18"/>
    <p:sldId id="309" r:id="rId19"/>
    <p:sldId id="299"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11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167" autoAdjust="0"/>
  </p:normalViewPr>
  <p:slideViewPr>
    <p:cSldViewPr snapToGrid="0">
      <p:cViewPr varScale="1">
        <p:scale>
          <a:sx n="108" d="100"/>
          <a:sy n="108" d="100"/>
        </p:scale>
        <p:origin x="2214" y="96"/>
      </p:cViewPr>
      <p:guideLst/>
    </p:cSldViewPr>
  </p:slideViewPr>
  <p:notesTextViewPr>
    <p:cViewPr>
      <p:scale>
        <a:sx n="1" d="1"/>
        <a:sy n="1" d="1"/>
      </p:scale>
      <p:origin x="0" y="0"/>
    </p:cViewPr>
  </p:notesTextViewPr>
  <p:sorterViewPr>
    <p:cViewPr>
      <p:scale>
        <a:sx n="100" d="100"/>
        <a:sy n="100" d="100"/>
      </p:scale>
      <p:origin x="0" y="-37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7073A9-D8B9-4B00-AE87-DF277812D127}" type="datetimeFigureOut">
              <a:rPr lang="en-US" smtClean="0"/>
              <a:t>11/7/2024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D1DC9AE-6533-4BDB-ADC8-E0C378E971AA}" type="slidenum">
              <a:rPr lang="en-US" smtClean="0"/>
              <a:t>‹#›</a:t>
            </a:fld>
            <a:endParaRPr lang="en-US" dirty="0"/>
          </a:p>
        </p:txBody>
      </p:sp>
    </p:spTree>
    <p:extLst>
      <p:ext uri="{BB962C8B-B14F-4D97-AF65-F5344CB8AC3E}">
        <p14:creationId xmlns:p14="http://schemas.microsoft.com/office/powerpoint/2010/main" val="35833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11/7/2024</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B33A1F2-FBAB-4E28-B7E7-785C354CDC55}" type="slidenum">
              <a:rPr lang="es-US" smtClean="0"/>
              <a:t>‹#›</a:t>
            </a:fld>
            <a:endParaRPr lang="es-US" dirty="0"/>
          </a:p>
        </p:txBody>
      </p:sp>
    </p:spTree>
    <p:extLst>
      <p:ext uri="{BB962C8B-B14F-4D97-AF65-F5344CB8AC3E}">
        <p14:creationId xmlns:p14="http://schemas.microsoft.com/office/powerpoint/2010/main" val="230936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11/7/2024</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210549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11/7/2024</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315140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11/7/2024</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69098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8CDDA11-E6A9-4FD7-B65E-4BB20DA6840E}" type="datetimeFigureOut">
              <a:rPr lang="es-US" smtClean="0"/>
              <a:t>11/7/2024</a:t>
            </a:fld>
            <a:endParaRPr lang="es-US" dirty="0"/>
          </a:p>
        </p:txBody>
      </p:sp>
      <p:sp>
        <p:nvSpPr>
          <p:cNvPr id="5" name="Footer Placeholder 4"/>
          <p:cNvSpPr>
            <a:spLocks noGrp="1"/>
          </p:cNvSpPr>
          <p:nvPr>
            <p:ph type="ftr" sz="quarter" idx="11"/>
          </p:nvPr>
        </p:nvSpPr>
        <p:spPr>
          <a:xfrm>
            <a:off x="2182708" y="6272784"/>
            <a:ext cx="6327648" cy="365125"/>
          </a:xfrm>
        </p:spPr>
        <p:txBody>
          <a:bodyPr/>
          <a:lstStyle/>
          <a:p>
            <a:endParaRPr lang="es-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B33A1F2-FBAB-4E28-B7E7-785C354CDC55}" type="slidenum">
              <a:rPr lang="es-US" smtClean="0"/>
              <a:t>‹#›</a:t>
            </a:fld>
            <a:endParaRPr lang="es-US" dirty="0"/>
          </a:p>
        </p:txBody>
      </p:sp>
    </p:spTree>
    <p:extLst>
      <p:ext uri="{BB962C8B-B14F-4D97-AF65-F5344CB8AC3E}">
        <p14:creationId xmlns:p14="http://schemas.microsoft.com/office/powerpoint/2010/main" val="145475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DDA11-E6A9-4FD7-B65E-4BB20DA6840E}" type="datetimeFigureOut">
              <a:rPr lang="es-US" smtClean="0"/>
              <a:t>11/7/2024</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173480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DDA11-E6A9-4FD7-B65E-4BB20DA6840E}" type="datetimeFigureOut">
              <a:rPr lang="es-US" smtClean="0"/>
              <a:t>11/7/2024</a:t>
            </a:fld>
            <a:endParaRPr lang="es-US" dirty="0"/>
          </a:p>
        </p:txBody>
      </p:sp>
      <p:sp>
        <p:nvSpPr>
          <p:cNvPr id="8" name="Footer Placeholder 7"/>
          <p:cNvSpPr>
            <a:spLocks noGrp="1"/>
          </p:cNvSpPr>
          <p:nvPr>
            <p:ph type="ftr" sz="quarter" idx="11"/>
          </p:nvPr>
        </p:nvSpPr>
        <p:spPr/>
        <p:txBody>
          <a:bodyPr/>
          <a:lstStyle/>
          <a:p>
            <a:endParaRPr lang="es-US" dirty="0"/>
          </a:p>
        </p:txBody>
      </p:sp>
      <p:sp>
        <p:nvSpPr>
          <p:cNvPr id="9" name="Slide Number Placeholder 8"/>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278505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DDA11-E6A9-4FD7-B65E-4BB20DA6840E}" type="datetimeFigureOut">
              <a:rPr lang="es-US" smtClean="0"/>
              <a:t>11/7/2024</a:t>
            </a:fld>
            <a:endParaRPr lang="es-US" dirty="0"/>
          </a:p>
        </p:txBody>
      </p:sp>
      <p:sp>
        <p:nvSpPr>
          <p:cNvPr id="4" name="Footer Placeholder 3"/>
          <p:cNvSpPr>
            <a:spLocks noGrp="1"/>
          </p:cNvSpPr>
          <p:nvPr>
            <p:ph type="ftr" sz="quarter" idx="11"/>
          </p:nvPr>
        </p:nvSpPr>
        <p:spPr/>
        <p:txBody>
          <a:bodyPr/>
          <a:lstStyle/>
          <a:p>
            <a:endParaRPr lang="es-US" dirty="0"/>
          </a:p>
        </p:txBody>
      </p:sp>
      <p:sp>
        <p:nvSpPr>
          <p:cNvPr id="5" name="Slide Number Placeholder 4"/>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79891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DDA11-E6A9-4FD7-B65E-4BB20DA6840E}" type="datetimeFigureOut">
              <a:rPr lang="es-US" smtClean="0"/>
              <a:t>11/7/2024</a:t>
            </a:fld>
            <a:endParaRPr lang="es-US" dirty="0"/>
          </a:p>
        </p:txBody>
      </p:sp>
      <p:sp>
        <p:nvSpPr>
          <p:cNvPr id="3" name="Footer Placeholder 2"/>
          <p:cNvSpPr>
            <a:spLocks noGrp="1"/>
          </p:cNvSpPr>
          <p:nvPr>
            <p:ph type="ftr" sz="quarter" idx="11"/>
          </p:nvPr>
        </p:nvSpPr>
        <p:spPr/>
        <p:txBody>
          <a:bodyPr/>
          <a:lstStyle/>
          <a:p>
            <a:endParaRPr lang="es-US" dirty="0"/>
          </a:p>
        </p:txBody>
      </p:sp>
      <p:sp>
        <p:nvSpPr>
          <p:cNvPr id="4" name="Slide Number Placeholder 3"/>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8521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DDA11-E6A9-4FD7-B65E-4BB20DA6840E}" type="datetimeFigureOut">
              <a:rPr lang="es-US" smtClean="0"/>
              <a:t>11/7/2024</a:t>
            </a:fld>
            <a:endParaRPr lang="es-US" dirty="0"/>
          </a:p>
        </p:txBody>
      </p:sp>
      <p:sp>
        <p:nvSpPr>
          <p:cNvPr id="6" name="Footer Placeholder 5"/>
          <p:cNvSpPr>
            <a:spLocks noGrp="1"/>
          </p:cNvSpPr>
          <p:nvPr>
            <p:ph type="ftr" sz="quarter" idx="11"/>
          </p:nvPr>
        </p:nvSpPr>
        <p:spPr/>
        <p:txBody>
          <a:bodyPr/>
          <a:lstStyle/>
          <a:p>
            <a:endParaRPr lang="es-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246557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DDA11-E6A9-4FD7-B65E-4BB20DA6840E}" type="datetimeFigureOut">
              <a:rPr lang="es-US" smtClean="0"/>
              <a:t>11/7/2024</a:t>
            </a:fld>
            <a:endParaRPr lang="es-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342328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2D5538F-BC66-49AD-8A25-EA534E1C4BD8}" type="datetimeFigureOut">
              <a:rPr lang="en-US" smtClean="0"/>
              <a:t>11/7/2024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B8633C5-FACD-458D-AE65-3C44AD309E11}" type="slidenum">
              <a:rPr lang="en-US" smtClean="0"/>
              <a:t>‹#›</a:t>
            </a:fld>
            <a:endParaRPr lang="en-US" dirty="0"/>
          </a:p>
        </p:txBody>
      </p:sp>
    </p:spTree>
    <p:extLst>
      <p:ext uri="{BB962C8B-B14F-4D97-AF65-F5344CB8AC3E}">
        <p14:creationId xmlns:p14="http://schemas.microsoft.com/office/powerpoint/2010/main" val="66915632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entral.goenumerate.com/#/property/view/12053/////" TargetMode="External"/><Relationship Id="rId2" Type="http://schemas.openxmlformats.org/officeDocument/2006/relationships/hyperlink" Target="https://central.goenumerate.com/#/property/view/10256/////"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ol in a resort&#10;&#10;Description automatically generated">
            <a:extLst>
              <a:ext uri="{FF2B5EF4-FFF2-40B4-BE49-F238E27FC236}">
                <a16:creationId xmlns:a16="http://schemas.microsoft.com/office/drawing/2014/main" id="{6F026A15-B74A-A2C5-0540-C6D8E57EB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1F92643C-F030-4548-D4C2-7CE11B5E5D0C}"/>
              </a:ext>
            </a:extLst>
          </p:cNvPr>
          <p:cNvSpPr/>
          <p:nvPr/>
        </p:nvSpPr>
        <p:spPr>
          <a:xfrm>
            <a:off x="391885" y="332290"/>
            <a:ext cx="11635991" cy="923330"/>
          </a:xfrm>
          <a:prstGeom prst="rect">
            <a:avLst/>
          </a:prstGeom>
          <a:noFill/>
          <a:ln>
            <a:solidFill>
              <a:schemeClr val="accent1">
                <a:lumMod val="20000"/>
                <a:lumOff val="8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984110"/>
                </a:solidFill>
                <a:effectLst/>
              </a:rPr>
              <a:t>Lake Clarke Gardens Association</a:t>
            </a:r>
          </a:p>
        </p:txBody>
      </p:sp>
    </p:spTree>
    <p:extLst>
      <p:ext uri="{BB962C8B-B14F-4D97-AF65-F5344CB8AC3E}">
        <p14:creationId xmlns:p14="http://schemas.microsoft.com/office/powerpoint/2010/main" val="124876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EF58C8-FFA7-2749-C4CD-46F28338DA44}"/>
              </a:ext>
            </a:extLst>
          </p:cNvPr>
          <p:cNvSpPr txBox="1"/>
          <p:nvPr/>
        </p:nvSpPr>
        <p:spPr>
          <a:xfrm>
            <a:off x="3303480" y="1134693"/>
            <a:ext cx="6094520" cy="2862322"/>
          </a:xfrm>
          <a:prstGeom prst="rect">
            <a:avLst/>
          </a:prstGeom>
          <a:noFill/>
        </p:spPr>
        <p:txBody>
          <a:bodyPr wrap="square">
            <a:spAutoFit/>
          </a:bodyPr>
          <a:lstStyle/>
          <a:p>
            <a:pPr algn="ctr" fontAlgn="base"/>
            <a:br>
              <a:rPr lang="en-US" sz="1800" b="1" u="sng"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pPr algn="ctr" fontAlgn="base"/>
            <a:endParaRPr lang="en-US" sz="1800" dirty="0">
              <a:solidFill>
                <a:srgbClr val="000000"/>
              </a:solidFill>
              <a:effectLst/>
              <a:latin typeface="Aptos" panose="020B0004020202020204" pitchFamily="34" charset="0"/>
            </a:endParaRPr>
          </a:p>
          <a:p>
            <a:pPr algn="ctr" fontAlgn="base"/>
            <a:r>
              <a:rPr lang="en-US" dirty="0"/>
              <a:t>14-205</a:t>
            </a:r>
          </a:p>
          <a:p>
            <a:pPr algn="ctr" fontAlgn="base"/>
            <a:r>
              <a:rPr lang="en-US" dirty="0"/>
              <a:t>3-107</a:t>
            </a:r>
          </a:p>
          <a:p>
            <a:pPr algn="ctr" fontAlgn="base"/>
            <a:r>
              <a:rPr lang="en-US" dirty="0"/>
              <a:t>7-201</a:t>
            </a:r>
          </a:p>
          <a:p>
            <a:pPr algn="ctr" fontAlgn="base"/>
            <a:r>
              <a:rPr lang="en-US" dirty="0"/>
              <a:t>8-305</a:t>
            </a:r>
          </a:p>
          <a:p>
            <a:pPr algn="ctr" fontAlgn="base"/>
            <a:r>
              <a:rPr lang="en-US" dirty="0"/>
              <a:t>4-210</a:t>
            </a:r>
          </a:p>
          <a:p>
            <a:pPr algn="ctr" fontAlgn="base"/>
            <a:r>
              <a:rPr lang="en-US" dirty="0"/>
              <a:t>8-301</a:t>
            </a:r>
          </a:p>
          <a:p>
            <a:pPr algn="ctr" fontAlgn="base"/>
            <a:r>
              <a:rPr lang="en-US" dirty="0"/>
              <a:t>22-304</a:t>
            </a:r>
          </a:p>
        </p:txBody>
      </p:sp>
      <p:sp>
        <p:nvSpPr>
          <p:cNvPr id="4" name="TextBox 3">
            <a:extLst>
              <a:ext uri="{FF2B5EF4-FFF2-40B4-BE49-F238E27FC236}">
                <a16:creationId xmlns:a16="http://schemas.microsoft.com/office/drawing/2014/main" id="{4F5B64E9-34E4-CBA8-4210-70C4A3D311AD}"/>
              </a:ext>
            </a:extLst>
          </p:cNvPr>
          <p:cNvSpPr txBox="1"/>
          <p:nvPr/>
        </p:nvSpPr>
        <p:spPr>
          <a:xfrm>
            <a:off x="2969875" y="657640"/>
            <a:ext cx="6428125" cy="954107"/>
          </a:xfrm>
          <a:prstGeom prst="rect">
            <a:avLst/>
          </a:prstGeom>
          <a:noFill/>
        </p:spPr>
        <p:txBody>
          <a:bodyPr wrap="square" rtlCol="0">
            <a:spAutoFit/>
          </a:bodyPr>
          <a:lstStyle/>
          <a:p>
            <a:pPr algn="ctr"/>
            <a:r>
              <a:rPr lang="en-US" sz="2800" dirty="0"/>
              <a:t>LCG APPROVED LEASES</a:t>
            </a:r>
          </a:p>
          <a:p>
            <a:pPr algn="ctr"/>
            <a:r>
              <a:rPr lang="en-US" sz="2800" dirty="0"/>
              <a:t>October 9, 2024-November 6, 2024</a:t>
            </a:r>
          </a:p>
        </p:txBody>
      </p:sp>
      <p:pic>
        <p:nvPicPr>
          <p:cNvPr id="4098" name="Picture 2" descr="Can a Landlord Terminate a Lease Early ...">
            <a:extLst>
              <a:ext uri="{FF2B5EF4-FFF2-40B4-BE49-F238E27FC236}">
                <a16:creationId xmlns:a16="http://schemas.microsoft.com/office/drawing/2014/main" id="{857C7C5F-C57E-13E6-D1CD-D9F2F6037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181" y="445728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07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F10DEC-7451-066B-569D-A6B3DBFFE522}"/>
              </a:ext>
            </a:extLst>
          </p:cNvPr>
          <p:cNvSpPr txBox="1"/>
          <p:nvPr/>
        </p:nvSpPr>
        <p:spPr>
          <a:xfrm>
            <a:off x="1828899" y="797511"/>
            <a:ext cx="8534202" cy="923330"/>
          </a:xfrm>
          <a:prstGeom prst="rect">
            <a:avLst/>
          </a:prstGeom>
          <a:noFill/>
        </p:spPr>
        <p:txBody>
          <a:bodyPr wrap="square" rtlCol="0">
            <a:spAutoFit/>
          </a:bodyPr>
          <a:lstStyle/>
          <a:p>
            <a:r>
              <a:rPr lang="en-US" sz="5400" dirty="0"/>
              <a:t>COMMITTEE REPORTS</a:t>
            </a:r>
          </a:p>
        </p:txBody>
      </p:sp>
      <p:pic>
        <p:nvPicPr>
          <p:cNvPr id="3" name="Picture 2">
            <a:extLst>
              <a:ext uri="{FF2B5EF4-FFF2-40B4-BE49-F238E27FC236}">
                <a16:creationId xmlns:a16="http://schemas.microsoft.com/office/drawing/2014/main" id="{95467013-697B-D854-3B05-CDBBF342F561}"/>
              </a:ext>
            </a:extLst>
          </p:cNvPr>
          <p:cNvPicPr>
            <a:picLocks noChangeAspect="1"/>
          </p:cNvPicPr>
          <p:nvPr/>
        </p:nvPicPr>
        <p:blipFill>
          <a:blip r:embed="rId2"/>
          <a:stretch>
            <a:fillRect/>
          </a:stretch>
        </p:blipFill>
        <p:spPr>
          <a:xfrm>
            <a:off x="3940344" y="1866761"/>
            <a:ext cx="4311311" cy="3592759"/>
          </a:xfrm>
          <a:prstGeom prst="rect">
            <a:avLst/>
          </a:prstGeom>
        </p:spPr>
      </p:pic>
    </p:spTree>
    <p:extLst>
      <p:ext uri="{BB962C8B-B14F-4D97-AF65-F5344CB8AC3E}">
        <p14:creationId xmlns:p14="http://schemas.microsoft.com/office/powerpoint/2010/main" val="358557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7FFEDE-9D86-3FD3-34CC-6203F0066E27}"/>
              </a:ext>
            </a:extLst>
          </p:cNvPr>
          <p:cNvSpPr txBox="1"/>
          <p:nvPr/>
        </p:nvSpPr>
        <p:spPr>
          <a:xfrm>
            <a:off x="3462290" y="905522"/>
            <a:ext cx="5912529" cy="1200329"/>
          </a:xfrm>
          <a:prstGeom prst="rect">
            <a:avLst/>
          </a:prstGeom>
          <a:noFill/>
        </p:spPr>
        <p:txBody>
          <a:bodyPr wrap="square" rtlCol="0">
            <a:spAutoFit/>
          </a:bodyPr>
          <a:lstStyle/>
          <a:p>
            <a:r>
              <a:rPr lang="en-US" sz="7200" dirty="0"/>
              <a:t>Diane O’Shea</a:t>
            </a:r>
          </a:p>
        </p:txBody>
      </p:sp>
      <p:pic>
        <p:nvPicPr>
          <p:cNvPr id="3" name="Picture 2">
            <a:extLst>
              <a:ext uri="{FF2B5EF4-FFF2-40B4-BE49-F238E27FC236}">
                <a16:creationId xmlns:a16="http://schemas.microsoft.com/office/drawing/2014/main" id="{4E2951B6-5C52-C11D-2EAC-2544CBC1676D}"/>
              </a:ext>
            </a:extLst>
          </p:cNvPr>
          <p:cNvPicPr>
            <a:picLocks noChangeAspect="1"/>
          </p:cNvPicPr>
          <p:nvPr/>
        </p:nvPicPr>
        <p:blipFill>
          <a:blip r:embed="rId2"/>
          <a:stretch>
            <a:fillRect/>
          </a:stretch>
        </p:blipFill>
        <p:spPr>
          <a:xfrm>
            <a:off x="9650627" y="503524"/>
            <a:ext cx="1419225" cy="1762125"/>
          </a:xfrm>
          <a:prstGeom prst="rect">
            <a:avLst/>
          </a:prstGeom>
        </p:spPr>
      </p:pic>
      <p:sp>
        <p:nvSpPr>
          <p:cNvPr id="5" name="TextBox 4">
            <a:extLst>
              <a:ext uri="{FF2B5EF4-FFF2-40B4-BE49-F238E27FC236}">
                <a16:creationId xmlns:a16="http://schemas.microsoft.com/office/drawing/2014/main" id="{BC86254F-56E1-F6A4-ED70-32EE0D0FBCA1}"/>
              </a:ext>
            </a:extLst>
          </p:cNvPr>
          <p:cNvSpPr txBox="1"/>
          <p:nvPr/>
        </p:nvSpPr>
        <p:spPr>
          <a:xfrm>
            <a:off x="3047259" y="2554056"/>
            <a:ext cx="7312981" cy="3539430"/>
          </a:xfrm>
          <a:prstGeom prst="rect">
            <a:avLst/>
          </a:prstGeom>
          <a:noFill/>
        </p:spPr>
        <p:txBody>
          <a:bodyPr wrap="square">
            <a:spAutoFit/>
          </a:bodyPr>
          <a:lstStyle/>
          <a:p>
            <a:r>
              <a:rPr lang="en-US" sz="3200" dirty="0"/>
              <a:t>As a board member and supporter of Lake Clarke Gardens, you have generously given your time to make tough decisions and act in the best interest of LCG. Thank you for dedication all these years.</a:t>
            </a:r>
          </a:p>
          <a:p>
            <a:r>
              <a:rPr lang="en-US" sz="3200" dirty="0"/>
              <a:t>								            </a:t>
            </a:r>
            <a:r>
              <a:rPr lang="en-US" sz="2800" dirty="0">
                <a:latin typeface="Gabriola" panose="04040605051002020D02" pitchFamily="82" charset="0"/>
              </a:rPr>
              <a:t>Board of Directors</a:t>
            </a:r>
          </a:p>
        </p:txBody>
      </p:sp>
    </p:spTree>
    <p:extLst>
      <p:ext uri="{BB962C8B-B14F-4D97-AF65-F5344CB8AC3E}">
        <p14:creationId xmlns:p14="http://schemas.microsoft.com/office/powerpoint/2010/main" val="200322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4F98AE-21FB-2B4F-5F09-F134AAA6F9D7}"/>
              </a:ext>
            </a:extLst>
          </p:cNvPr>
          <p:cNvSpPr txBox="1"/>
          <p:nvPr/>
        </p:nvSpPr>
        <p:spPr>
          <a:xfrm>
            <a:off x="1784412" y="1526959"/>
            <a:ext cx="9170633" cy="769441"/>
          </a:xfrm>
          <a:prstGeom prst="rect">
            <a:avLst/>
          </a:prstGeom>
          <a:noFill/>
        </p:spPr>
        <p:txBody>
          <a:bodyPr wrap="square" rtlCol="0">
            <a:spAutoFit/>
          </a:bodyPr>
          <a:lstStyle/>
          <a:p>
            <a:r>
              <a:rPr lang="en-US" sz="4400" dirty="0"/>
              <a:t>Appointment of Vice President</a:t>
            </a:r>
          </a:p>
        </p:txBody>
      </p:sp>
      <p:pic>
        <p:nvPicPr>
          <p:cNvPr id="3" name="Picture 2">
            <a:extLst>
              <a:ext uri="{FF2B5EF4-FFF2-40B4-BE49-F238E27FC236}">
                <a16:creationId xmlns:a16="http://schemas.microsoft.com/office/drawing/2014/main" id="{1C0300A9-2AC6-E775-8B96-A110195A00F2}"/>
              </a:ext>
            </a:extLst>
          </p:cNvPr>
          <p:cNvPicPr>
            <a:picLocks noChangeAspect="1"/>
          </p:cNvPicPr>
          <p:nvPr/>
        </p:nvPicPr>
        <p:blipFill>
          <a:blip r:embed="rId2"/>
          <a:stretch>
            <a:fillRect/>
          </a:stretch>
        </p:blipFill>
        <p:spPr>
          <a:xfrm>
            <a:off x="4786311" y="2956957"/>
            <a:ext cx="2619375" cy="1743075"/>
          </a:xfrm>
          <a:prstGeom prst="rect">
            <a:avLst/>
          </a:prstGeom>
        </p:spPr>
      </p:pic>
    </p:spTree>
    <p:extLst>
      <p:ext uri="{BB962C8B-B14F-4D97-AF65-F5344CB8AC3E}">
        <p14:creationId xmlns:p14="http://schemas.microsoft.com/office/powerpoint/2010/main" val="56070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65B15C-B5B6-815D-D84B-8F87C900365B}"/>
              </a:ext>
            </a:extLst>
          </p:cNvPr>
          <p:cNvSpPr txBox="1"/>
          <p:nvPr/>
        </p:nvSpPr>
        <p:spPr>
          <a:xfrm>
            <a:off x="1269507" y="1682253"/>
            <a:ext cx="10431263" cy="707886"/>
          </a:xfrm>
          <a:prstGeom prst="rect">
            <a:avLst/>
          </a:prstGeom>
          <a:noFill/>
        </p:spPr>
        <p:txBody>
          <a:bodyPr wrap="square">
            <a:spAutoFit/>
          </a:bodyPr>
          <a:lstStyle/>
          <a:p>
            <a:r>
              <a:rPr lang="en-US" sz="4000" dirty="0"/>
              <a:t>Appointment of the Covenant Committee</a:t>
            </a:r>
          </a:p>
        </p:txBody>
      </p:sp>
      <p:pic>
        <p:nvPicPr>
          <p:cNvPr id="2" name="Picture 1">
            <a:extLst>
              <a:ext uri="{FF2B5EF4-FFF2-40B4-BE49-F238E27FC236}">
                <a16:creationId xmlns:a16="http://schemas.microsoft.com/office/drawing/2014/main" id="{30381AFB-A74F-2A17-E69D-40637ECEAA9A}"/>
              </a:ext>
            </a:extLst>
          </p:cNvPr>
          <p:cNvPicPr>
            <a:picLocks noChangeAspect="1"/>
          </p:cNvPicPr>
          <p:nvPr/>
        </p:nvPicPr>
        <p:blipFill>
          <a:blip r:embed="rId2"/>
          <a:stretch>
            <a:fillRect/>
          </a:stretch>
        </p:blipFill>
        <p:spPr>
          <a:xfrm>
            <a:off x="3484809" y="2798512"/>
            <a:ext cx="5648510" cy="2824255"/>
          </a:xfrm>
          <a:prstGeom prst="rect">
            <a:avLst/>
          </a:prstGeom>
        </p:spPr>
      </p:pic>
    </p:spTree>
    <p:extLst>
      <p:ext uri="{BB962C8B-B14F-4D97-AF65-F5344CB8AC3E}">
        <p14:creationId xmlns:p14="http://schemas.microsoft.com/office/powerpoint/2010/main" val="1855071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C557591-6AEE-C9F3-CAFA-7C13DFBDABB8}"/>
              </a:ext>
            </a:extLst>
          </p:cNvPr>
          <p:cNvGraphicFramePr>
            <a:graphicFrameLocks noGrp="1"/>
          </p:cNvGraphicFramePr>
          <p:nvPr>
            <p:extLst>
              <p:ext uri="{D42A27DB-BD31-4B8C-83A1-F6EECF244321}">
                <p14:modId xmlns:p14="http://schemas.microsoft.com/office/powerpoint/2010/main" val="3240752430"/>
              </p:ext>
            </p:extLst>
          </p:nvPr>
        </p:nvGraphicFramePr>
        <p:xfrm>
          <a:off x="337352" y="60608"/>
          <a:ext cx="11345662" cy="6736783"/>
        </p:xfrm>
        <a:graphic>
          <a:graphicData uri="http://schemas.openxmlformats.org/drawingml/2006/table">
            <a:tbl>
              <a:tblPr>
                <a:tableStyleId>{5C22544A-7EE6-4342-B048-85BDC9FD1C3A}</a:tableStyleId>
              </a:tblPr>
              <a:tblGrid>
                <a:gridCol w="1447592">
                  <a:extLst>
                    <a:ext uri="{9D8B030D-6E8A-4147-A177-3AD203B41FA5}">
                      <a16:colId xmlns:a16="http://schemas.microsoft.com/office/drawing/2014/main" val="3460504728"/>
                    </a:ext>
                  </a:extLst>
                </a:gridCol>
                <a:gridCol w="2994168">
                  <a:extLst>
                    <a:ext uri="{9D8B030D-6E8A-4147-A177-3AD203B41FA5}">
                      <a16:colId xmlns:a16="http://schemas.microsoft.com/office/drawing/2014/main" val="3445951825"/>
                    </a:ext>
                  </a:extLst>
                </a:gridCol>
                <a:gridCol w="2981793">
                  <a:extLst>
                    <a:ext uri="{9D8B030D-6E8A-4147-A177-3AD203B41FA5}">
                      <a16:colId xmlns:a16="http://schemas.microsoft.com/office/drawing/2014/main" val="2207683768"/>
                    </a:ext>
                  </a:extLst>
                </a:gridCol>
                <a:gridCol w="3922109">
                  <a:extLst>
                    <a:ext uri="{9D8B030D-6E8A-4147-A177-3AD203B41FA5}">
                      <a16:colId xmlns:a16="http://schemas.microsoft.com/office/drawing/2014/main" val="2024845557"/>
                    </a:ext>
                  </a:extLst>
                </a:gridCol>
              </a:tblGrid>
              <a:tr h="151911">
                <a:tc gridSpan="4">
                  <a:txBody>
                    <a:bodyPr/>
                    <a:lstStyle/>
                    <a:p>
                      <a:pPr algn="ctr" fontAlgn="ctr"/>
                      <a:r>
                        <a:rPr lang="en-US" sz="1000" u="none" strike="noStrike" dirty="0">
                          <a:effectLst/>
                        </a:rPr>
                        <a:t>ROOF MAINTENANCE AND REPAIR</a:t>
                      </a:r>
                      <a:endParaRPr lang="en-US" sz="1000" b="1" i="0" u="none" strike="noStrike" dirty="0">
                        <a:solidFill>
                          <a:srgbClr val="000000"/>
                        </a:solidFill>
                        <a:effectLst/>
                        <a:latin typeface="Times New Roman" panose="02020603050405020304" pitchFamily="18" charset="0"/>
                      </a:endParaRPr>
                    </a:p>
                  </a:txBody>
                  <a:tcPr marL="2293" marR="2293" marT="2293"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193216"/>
                  </a:ext>
                </a:extLst>
              </a:tr>
              <a:tr h="151911">
                <a:tc gridSpan="4">
                  <a:txBody>
                    <a:bodyPr/>
                    <a:lstStyle/>
                    <a:p>
                      <a:pPr algn="ctr" fontAlgn="ctr"/>
                      <a:r>
                        <a:rPr lang="en-US" sz="1000" u="none" strike="noStrike" dirty="0">
                          <a:effectLst/>
                        </a:rPr>
                        <a:t>Proposal  Comparison Spreadsheet</a:t>
                      </a:r>
                      <a:endParaRPr lang="en-US" sz="1000" b="1" i="0" u="none" strike="noStrike" dirty="0">
                        <a:solidFill>
                          <a:srgbClr val="000000"/>
                        </a:solidFill>
                        <a:effectLst/>
                        <a:latin typeface="Times New Roman" panose="02020603050405020304" pitchFamily="18" charset="0"/>
                      </a:endParaRPr>
                    </a:p>
                  </a:txBody>
                  <a:tcPr marL="2293" marR="2293" marT="2293"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1198814"/>
                  </a:ext>
                </a:extLst>
              </a:tr>
              <a:tr h="151911">
                <a:tc>
                  <a:txBody>
                    <a:bodyPr/>
                    <a:lstStyle/>
                    <a:p>
                      <a:pPr algn="ctr" fontAlgn="ctr"/>
                      <a:endParaRPr lang="en-US" sz="1000" b="1" i="0" u="none" strike="noStrike" dirty="0">
                        <a:solidFill>
                          <a:srgbClr val="000000"/>
                        </a:solidFill>
                        <a:effectLst/>
                        <a:latin typeface="Calibri" panose="020F0502020204030204" pitchFamily="34" charset="0"/>
                      </a:endParaRPr>
                    </a:p>
                  </a:txBody>
                  <a:tcPr marL="2293" marR="2293" marT="2293" marB="0" anchor="ctr"/>
                </a:tc>
                <a:tc>
                  <a:txBody>
                    <a:bodyPr/>
                    <a:lstStyle/>
                    <a:p>
                      <a:pPr algn="ctr" fontAlgn="ctr"/>
                      <a:endParaRPr lang="en-US" sz="1000" b="1" i="0" u="none" strike="noStrike" dirty="0">
                        <a:solidFill>
                          <a:srgbClr val="000000"/>
                        </a:solidFill>
                        <a:effectLst/>
                        <a:latin typeface="Calibri" panose="020F0502020204030204" pitchFamily="34" charset="0"/>
                      </a:endParaRPr>
                    </a:p>
                  </a:txBody>
                  <a:tcPr marL="2293" marR="2293" marT="2293" marB="0" anchor="ctr"/>
                </a:tc>
                <a:tc gridSpan="2">
                  <a:txBody>
                    <a:bodyPr/>
                    <a:lstStyle/>
                    <a:p>
                      <a:pPr algn="ctr" fontAlgn="ctr"/>
                      <a:endParaRPr lang="en-US" sz="1000" b="1" i="0" u="none" strike="noStrike" dirty="0">
                        <a:solidFill>
                          <a:srgbClr val="000000"/>
                        </a:solidFill>
                        <a:effectLst/>
                        <a:latin typeface="Calibri" panose="020F0502020204030204" pitchFamily="34" charset="0"/>
                      </a:endParaRPr>
                    </a:p>
                  </a:txBody>
                  <a:tcPr marL="2293" marR="2293" marT="2293" marB="0" anchor="ctr"/>
                </a:tc>
                <a:tc hMerge="1">
                  <a:txBody>
                    <a:bodyPr/>
                    <a:lstStyle/>
                    <a:p>
                      <a:endParaRPr lang="en-US"/>
                    </a:p>
                  </a:txBody>
                  <a:tcPr/>
                </a:tc>
                <a:extLst>
                  <a:ext uri="{0D108BD9-81ED-4DB2-BD59-A6C34878D82A}">
                    <a16:rowId xmlns:a16="http://schemas.microsoft.com/office/drawing/2014/main" val="3574364047"/>
                  </a:ext>
                </a:extLst>
              </a:tr>
              <a:tr h="151911">
                <a:tc>
                  <a:txBody>
                    <a:bodyPr/>
                    <a:lstStyle/>
                    <a:p>
                      <a:pPr algn="l" fontAlgn="ctr"/>
                      <a:r>
                        <a:rPr lang="en-US" sz="1000" u="none" strike="noStrike" dirty="0">
                          <a:effectLst/>
                        </a:rPr>
                        <a:t> </a:t>
                      </a:r>
                      <a:endParaRPr lang="en-US" sz="1000" b="1" i="0" u="none" strike="noStrike" dirty="0">
                        <a:solidFill>
                          <a:srgbClr val="FFFFFF"/>
                        </a:solidFill>
                        <a:effectLst/>
                        <a:latin typeface="Times New Roman" panose="02020603050405020304" pitchFamily="18" charset="0"/>
                      </a:endParaRPr>
                    </a:p>
                  </a:txBody>
                  <a:tcPr marL="2293" marR="2293" marT="2293" marB="0" anchor="ctr"/>
                </a:tc>
                <a:tc>
                  <a:txBody>
                    <a:bodyPr/>
                    <a:lstStyle/>
                    <a:p>
                      <a:pPr algn="ctr" fontAlgn="ctr"/>
                      <a:r>
                        <a:rPr lang="en-US" sz="1000" u="none" strike="noStrike" dirty="0">
                          <a:effectLst/>
                        </a:rPr>
                        <a:t>PSI ROOFING</a:t>
                      </a:r>
                      <a:endParaRPr lang="en-US" sz="1000" b="1" i="0" u="none" strike="noStrike" dirty="0">
                        <a:solidFill>
                          <a:srgbClr val="FFFFFF"/>
                        </a:solidFill>
                        <a:effectLst/>
                        <a:latin typeface="Calibri" panose="020F0502020204030204" pitchFamily="34" charset="0"/>
                      </a:endParaRPr>
                    </a:p>
                  </a:txBody>
                  <a:tcPr marL="2293" marR="2293" marT="2293" marB="0" anchor="ctr"/>
                </a:tc>
                <a:tc>
                  <a:txBody>
                    <a:bodyPr/>
                    <a:lstStyle/>
                    <a:p>
                      <a:pPr algn="ctr" fontAlgn="ctr"/>
                      <a:r>
                        <a:rPr lang="en-US" sz="1000" u="none" strike="noStrike" dirty="0">
                          <a:effectLst/>
                        </a:rPr>
                        <a:t>OMEGA ROOFING</a:t>
                      </a:r>
                      <a:endParaRPr lang="en-US" sz="1000" b="1" i="0" u="none" strike="noStrike" dirty="0">
                        <a:solidFill>
                          <a:srgbClr val="FFFFFF"/>
                        </a:solidFill>
                        <a:effectLst/>
                        <a:latin typeface="Calibri" panose="020F0502020204030204" pitchFamily="34" charset="0"/>
                      </a:endParaRPr>
                    </a:p>
                  </a:txBody>
                  <a:tcPr marL="2293" marR="2293" marT="2293" marB="0" anchor="ctr"/>
                </a:tc>
                <a:tc>
                  <a:txBody>
                    <a:bodyPr/>
                    <a:lstStyle/>
                    <a:p>
                      <a:pPr algn="ctr" fontAlgn="ctr"/>
                      <a:r>
                        <a:rPr lang="en-US" sz="1000" u="none" strike="noStrike" dirty="0">
                          <a:effectLst/>
                        </a:rPr>
                        <a:t>CROWTHER</a:t>
                      </a:r>
                      <a:endParaRPr lang="en-US" sz="1000" b="1" i="0" u="none" strike="noStrike" dirty="0">
                        <a:solidFill>
                          <a:srgbClr val="FFFFFF"/>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862522687"/>
                  </a:ext>
                </a:extLst>
              </a:tr>
              <a:tr h="228414">
                <a:tc>
                  <a:txBody>
                    <a:bodyPr/>
                    <a:lstStyle/>
                    <a:p>
                      <a:pPr algn="l" fontAlgn="ctr"/>
                      <a:r>
                        <a:rPr lang="en-US" sz="1000" u="none" strike="noStrike" dirty="0">
                          <a:effectLst/>
                        </a:rPr>
                        <a:t>Price</a:t>
                      </a:r>
                      <a:endParaRPr lang="en-US" sz="1000" b="1" i="0" u="none" strike="noStrike" dirty="0">
                        <a:solidFill>
                          <a:srgbClr val="000000"/>
                        </a:solidFill>
                        <a:effectLst/>
                        <a:latin typeface="Times New Roman" panose="02020603050405020304" pitchFamily="18" charset="0"/>
                      </a:endParaRPr>
                    </a:p>
                  </a:txBody>
                  <a:tcPr marL="2293" marR="2293" marT="2293" marB="0" anchor="ctr"/>
                </a:tc>
                <a:tc>
                  <a:txBody>
                    <a:bodyPr/>
                    <a:lstStyle/>
                    <a:p>
                      <a:pPr algn="ctr" fontAlgn="ctr"/>
                      <a:r>
                        <a:rPr lang="en-US" sz="1000" b="1" u="none" strike="noStrike" dirty="0">
                          <a:effectLst/>
                        </a:rPr>
                        <a:t>$330,066.00                  </a:t>
                      </a:r>
                      <a:r>
                        <a:rPr lang="en-US" sz="1000" u="none" strike="noStrike" dirty="0">
                          <a:effectLst/>
                        </a:rPr>
                        <a:t>(Discount $17,361.00)</a:t>
                      </a:r>
                      <a:endParaRPr lang="en-US" sz="1000" b="1" i="0" u="none" strike="noStrike" dirty="0">
                        <a:solidFill>
                          <a:srgbClr val="000000"/>
                        </a:solidFill>
                        <a:effectLst/>
                        <a:latin typeface="Times New Roman" panose="02020603050405020304" pitchFamily="18" charset="0"/>
                      </a:endParaRPr>
                    </a:p>
                  </a:txBody>
                  <a:tcPr marL="2293" marR="2293" marT="2293" marB="0" anchor="ctr"/>
                </a:tc>
                <a:tc>
                  <a:txBody>
                    <a:bodyPr/>
                    <a:lstStyle/>
                    <a:p>
                      <a:pPr algn="ctr" fontAlgn="ctr"/>
                      <a:r>
                        <a:rPr lang="en-US" sz="1000" b="1" u="none" strike="noStrike" dirty="0">
                          <a:effectLst/>
                        </a:rPr>
                        <a:t>$327,950 </a:t>
                      </a:r>
                      <a:endParaRPr lang="en-US" sz="1000" b="1" i="0" u="none" strike="noStrike" dirty="0">
                        <a:solidFill>
                          <a:srgbClr val="000000"/>
                        </a:solidFill>
                        <a:effectLst/>
                        <a:latin typeface="Times New Roman" panose="02020603050405020304" pitchFamily="18" charset="0"/>
                      </a:endParaRPr>
                    </a:p>
                  </a:txBody>
                  <a:tcPr marL="2293" marR="2293" marT="2293" marB="0" anchor="ctr"/>
                </a:tc>
                <a:tc>
                  <a:txBody>
                    <a:bodyPr/>
                    <a:lstStyle/>
                    <a:p>
                      <a:pPr algn="ctr" fontAlgn="ctr"/>
                      <a:r>
                        <a:rPr lang="en-US" sz="1000" b="1" u="none" strike="noStrike" dirty="0">
                          <a:effectLst/>
                        </a:rPr>
                        <a:t>$28,605.00</a:t>
                      </a:r>
                      <a:endParaRPr lang="en-US" sz="1000" b="1" i="0" u="none" strike="noStrike" dirty="0">
                        <a:solidFill>
                          <a:srgbClr val="000000"/>
                        </a:solidFill>
                        <a:effectLst/>
                        <a:latin typeface="Times New Roman" panose="02020603050405020304" pitchFamily="18" charset="0"/>
                      </a:endParaRPr>
                    </a:p>
                  </a:txBody>
                  <a:tcPr marL="2293" marR="2293" marT="2293" marB="0" anchor="ctr"/>
                </a:tc>
                <a:extLst>
                  <a:ext uri="{0D108BD9-81ED-4DB2-BD59-A6C34878D82A}">
                    <a16:rowId xmlns:a16="http://schemas.microsoft.com/office/drawing/2014/main" val="2393548904"/>
                  </a:ext>
                </a:extLst>
              </a:tr>
              <a:tr h="301570">
                <a:tc>
                  <a:txBody>
                    <a:bodyPr/>
                    <a:lstStyle/>
                    <a:p>
                      <a:pPr algn="l" fontAlgn="t"/>
                      <a:r>
                        <a:rPr lang="en-US" sz="1000" u="none" strike="noStrike" dirty="0">
                          <a:effectLst/>
                        </a:rPr>
                        <a:t>Contractor information</a:t>
                      </a:r>
                      <a:endParaRPr lang="en-US" sz="1000" b="0" i="0" u="none" strike="noStrike" dirty="0">
                        <a:solidFill>
                          <a:srgbClr val="000000"/>
                        </a:solidFill>
                        <a:effectLst/>
                        <a:latin typeface="Times New Roman" panose="02020603050405020304" pitchFamily="18" charset="0"/>
                      </a:endParaRPr>
                    </a:p>
                  </a:txBody>
                  <a:tcPr marL="2293" marR="2293" marT="2293" marB="0"/>
                </a:tc>
                <a:tc>
                  <a:txBody>
                    <a:bodyPr/>
                    <a:lstStyle/>
                    <a:p>
                      <a:pPr algn="l" fontAlgn="t"/>
                      <a:r>
                        <a:rPr lang="en-US" sz="1000" u="none" strike="noStrike" dirty="0">
                          <a:effectLst/>
                        </a:rPr>
                        <a:t>792 NE 45th St., Oakland Florida 3334</a:t>
                      </a:r>
                      <a:endParaRPr lang="en-US" sz="1000" b="0" i="0" u="none" strike="noStrike" dirty="0">
                        <a:solidFill>
                          <a:srgbClr val="202124"/>
                        </a:solidFill>
                        <a:effectLst/>
                        <a:latin typeface="Roboto" panose="02000000000000000000" pitchFamily="2" charset="0"/>
                      </a:endParaRPr>
                    </a:p>
                  </a:txBody>
                  <a:tcPr marL="2293" marR="2293" marT="2293" marB="0"/>
                </a:tc>
                <a:tc>
                  <a:txBody>
                    <a:bodyPr/>
                    <a:lstStyle/>
                    <a:p>
                      <a:pPr algn="l" fontAlgn="t"/>
                      <a:r>
                        <a:rPr lang="en-US" sz="1000" u="none" strike="noStrike" dirty="0">
                          <a:effectLst/>
                        </a:rPr>
                        <a:t>9190 NW 119th St. , Unit 3      Hialeah Gardens, FL 33018</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15865 Assembly Loop Rd. Jupiter, FL 33478</a:t>
                      </a:r>
                      <a:endParaRPr lang="en-US" sz="1000" b="0" i="0" u="none" strike="noStrike" dirty="0">
                        <a:solidFill>
                          <a:srgbClr val="000000"/>
                        </a:solidFill>
                        <a:effectLst/>
                        <a:latin typeface="Calibri" panose="020F0502020204030204" pitchFamily="34" charset="0"/>
                      </a:endParaRPr>
                    </a:p>
                  </a:txBody>
                  <a:tcPr marL="2293" marR="2293" marT="2293" marB="0"/>
                </a:tc>
                <a:extLst>
                  <a:ext uri="{0D108BD9-81ED-4DB2-BD59-A6C34878D82A}">
                    <a16:rowId xmlns:a16="http://schemas.microsoft.com/office/drawing/2014/main" val="1291528538"/>
                  </a:ext>
                </a:extLst>
              </a:tr>
              <a:tr h="301570">
                <a:tc>
                  <a:txBody>
                    <a:bodyPr/>
                    <a:lstStyle/>
                    <a:p>
                      <a:pPr algn="l" fontAlgn="t"/>
                      <a:r>
                        <a:rPr lang="en-US" sz="1000" u="none" strike="noStrike" dirty="0">
                          <a:effectLst/>
                        </a:rPr>
                        <a:t>Phone Number and Email</a:t>
                      </a:r>
                      <a:endParaRPr lang="en-US" sz="1000" b="0" i="0" u="none" strike="noStrike" dirty="0">
                        <a:solidFill>
                          <a:srgbClr val="000000"/>
                        </a:solidFill>
                        <a:effectLst/>
                        <a:latin typeface="Times New Roman" panose="02020603050405020304" pitchFamily="18" charset="0"/>
                      </a:endParaRPr>
                    </a:p>
                  </a:txBody>
                  <a:tcPr marL="2293" marR="2293" marT="2293" marB="0"/>
                </a:tc>
                <a:tc>
                  <a:txBody>
                    <a:bodyPr/>
                    <a:lstStyle/>
                    <a:p>
                      <a:pPr algn="l" fontAlgn="t"/>
                      <a:r>
                        <a:rPr lang="en-US" sz="1000" u="none" strike="noStrike" dirty="0">
                          <a:effectLst/>
                        </a:rPr>
                        <a:t>954-791-7663</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954-464-8699</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561-624-9189</a:t>
                      </a:r>
                      <a:endParaRPr lang="en-US" sz="1000" b="0" i="0" u="none" strike="noStrike" dirty="0">
                        <a:solidFill>
                          <a:srgbClr val="000000"/>
                        </a:solidFill>
                        <a:effectLst/>
                        <a:latin typeface="Calibri" panose="020F0502020204030204" pitchFamily="34" charset="0"/>
                      </a:endParaRPr>
                    </a:p>
                  </a:txBody>
                  <a:tcPr marL="2293" marR="2293" marT="2293" marB="0"/>
                </a:tc>
                <a:extLst>
                  <a:ext uri="{0D108BD9-81ED-4DB2-BD59-A6C34878D82A}">
                    <a16:rowId xmlns:a16="http://schemas.microsoft.com/office/drawing/2014/main" val="9758709"/>
                  </a:ext>
                </a:extLst>
              </a:tr>
              <a:tr h="455122">
                <a:tc>
                  <a:txBody>
                    <a:bodyPr/>
                    <a:lstStyle/>
                    <a:p>
                      <a:pPr algn="l" fontAlgn="t"/>
                      <a:r>
                        <a:rPr lang="en-US" sz="1000" u="none" strike="noStrike" dirty="0">
                          <a:effectLst/>
                        </a:rPr>
                        <a:t>Licensed, Bond, and Insured</a:t>
                      </a:r>
                      <a:endParaRPr lang="en-US" sz="1000" b="0" i="0" u="none" strike="noStrike" dirty="0">
                        <a:solidFill>
                          <a:srgbClr val="000000"/>
                        </a:solidFill>
                        <a:effectLst/>
                        <a:latin typeface="Times New Roman" panose="02020603050405020304" pitchFamily="18" charset="0"/>
                      </a:endParaRPr>
                    </a:p>
                  </a:txBody>
                  <a:tcPr marL="2293" marR="2293" marT="2293" marB="0"/>
                </a:tc>
                <a:tc>
                  <a:txBody>
                    <a:bodyPr/>
                    <a:lstStyle/>
                    <a:p>
                      <a:pPr algn="l" fontAlgn="t"/>
                      <a:r>
                        <a:rPr lang="en-US" sz="1000" u="none" strike="noStrike" dirty="0">
                          <a:effectLst/>
                        </a:rPr>
                        <a:t>License No. CCC047136 Certificated Roofing Contractor                         License No. CGC047136          Certified General Contractor                                       </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License No. ccc057472          Certified Roofing Contractor</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License No. CCC039822   Certified Roofing Contractor</a:t>
                      </a:r>
                      <a:endParaRPr lang="en-US" sz="1000" b="0" i="0" u="none" strike="noStrike" dirty="0">
                        <a:solidFill>
                          <a:srgbClr val="000000"/>
                        </a:solidFill>
                        <a:effectLst/>
                        <a:latin typeface="Calibri" panose="020F0502020204030204" pitchFamily="34" charset="0"/>
                      </a:endParaRPr>
                    </a:p>
                  </a:txBody>
                  <a:tcPr marL="2293" marR="2293" marT="2293" marB="0"/>
                </a:tc>
                <a:extLst>
                  <a:ext uri="{0D108BD9-81ED-4DB2-BD59-A6C34878D82A}">
                    <a16:rowId xmlns:a16="http://schemas.microsoft.com/office/drawing/2014/main" val="4250454472"/>
                  </a:ext>
                </a:extLst>
              </a:tr>
              <a:tr h="152893">
                <a:tc>
                  <a:txBody>
                    <a:bodyPr/>
                    <a:lstStyle/>
                    <a:p>
                      <a:pPr algn="l" fontAlgn="t"/>
                      <a:r>
                        <a:rPr lang="en-US" sz="1000" u="none" strike="noStrike" dirty="0">
                          <a:effectLst/>
                        </a:rPr>
                        <a:t>Years of Service</a:t>
                      </a:r>
                      <a:endParaRPr lang="en-US" sz="1000" b="0" i="0" u="none" strike="noStrike" dirty="0">
                        <a:solidFill>
                          <a:srgbClr val="000000"/>
                        </a:solidFill>
                        <a:effectLst/>
                        <a:latin typeface="Times New Roman" panose="02020603050405020304" pitchFamily="18" charset="0"/>
                      </a:endParaRPr>
                    </a:p>
                  </a:txBody>
                  <a:tcPr marL="2293" marR="2293" marT="2293" marB="0"/>
                </a:tc>
                <a:tc>
                  <a:txBody>
                    <a:bodyPr/>
                    <a:lstStyle/>
                    <a:p>
                      <a:pPr algn="l" fontAlgn="t"/>
                      <a:r>
                        <a:rPr lang="en-US" sz="1000" u="none" strike="noStrike" dirty="0">
                          <a:effectLst/>
                        </a:rPr>
                        <a:t>30 years</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29 years</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28 years</a:t>
                      </a:r>
                      <a:endParaRPr lang="en-US" sz="1000" b="0" i="0" u="none" strike="noStrike" dirty="0">
                        <a:solidFill>
                          <a:srgbClr val="000000"/>
                        </a:solidFill>
                        <a:effectLst/>
                        <a:latin typeface="Calibri" panose="020F0502020204030204" pitchFamily="34" charset="0"/>
                      </a:endParaRPr>
                    </a:p>
                  </a:txBody>
                  <a:tcPr marL="2293" marR="2293" marT="2293" marB="0"/>
                </a:tc>
                <a:extLst>
                  <a:ext uri="{0D108BD9-81ED-4DB2-BD59-A6C34878D82A}">
                    <a16:rowId xmlns:a16="http://schemas.microsoft.com/office/drawing/2014/main" val="3510271221"/>
                  </a:ext>
                </a:extLst>
              </a:tr>
              <a:tr h="1248602">
                <a:tc>
                  <a:txBody>
                    <a:bodyPr/>
                    <a:lstStyle/>
                    <a:p>
                      <a:pPr algn="l" fontAlgn="ctr"/>
                      <a:r>
                        <a:rPr lang="en-US" sz="1000" u="none" strike="noStrike" dirty="0">
                          <a:effectLst/>
                        </a:rPr>
                        <a:t>Scope of Proposal</a:t>
                      </a:r>
                      <a:endParaRPr lang="en-US" sz="1000" b="0" i="0" u="none" strike="noStrike" dirty="0">
                        <a:solidFill>
                          <a:srgbClr val="000000"/>
                        </a:solidFill>
                        <a:effectLst/>
                        <a:latin typeface="Times New Roman" panose="02020603050405020304" pitchFamily="18" charset="0"/>
                      </a:endParaRPr>
                    </a:p>
                  </a:txBody>
                  <a:tcPr marL="2293" marR="2293" marT="2293" marB="0" anchor="ctr"/>
                </a:tc>
                <a:tc>
                  <a:txBody>
                    <a:bodyPr/>
                    <a:lstStyle/>
                    <a:p>
                      <a:pPr algn="l" fontAlgn="t"/>
                      <a:r>
                        <a:rPr lang="en-US" sz="1000" u="none" strike="noStrike" dirty="0">
                          <a:effectLst/>
                        </a:rPr>
                        <a:t>Roof Maintenance, Gutter Inspection, repairs and replacement as needed. Removing and replacing pitch pans as needed. Waterproofing and sealing of all HVAC racks, vents, M-Curbs, flashing ext. Apply fibered coating to exposed mastic. Metal flashing repair  and replacement were needed, Removal of debris and cleaning of roof.</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Vertical seems will be checked and repaired. Spot repair where needed. Flashing will be repaired and checked. Drains will be cleaned and sealed. Roof will be cleaned and cleared of debris. </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Roof Maintenance. Repair only the roofs that issues have been identified with.</a:t>
                      </a:r>
                      <a:endParaRPr lang="en-US" sz="1000" b="0" i="0" u="none" strike="noStrike" dirty="0">
                        <a:solidFill>
                          <a:srgbClr val="000000"/>
                        </a:solidFill>
                        <a:effectLst/>
                        <a:latin typeface="Calibri" panose="020F0502020204030204" pitchFamily="34" charset="0"/>
                      </a:endParaRPr>
                    </a:p>
                  </a:txBody>
                  <a:tcPr marL="2293" marR="2293" marT="2293" marB="0"/>
                </a:tc>
                <a:extLst>
                  <a:ext uri="{0D108BD9-81ED-4DB2-BD59-A6C34878D82A}">
                    <a16:rowId xmlns:a16="http://schemas.microsoft.com/office/drawing/2014/main" val="251572115"/>
                  </a:ext>
                </a:extLst>
              </a:tr>
              <a:tr h="1248602">
                <a:tc>
                  <a:txBody>
                    <a:bodyPr/>
                    <a:lstStyle/>
                    <a:p>
                      <a:pPr algn="l" fontAlgn="ctr"/>
                      <a:r>
                        <a:rPr lang="en-US" sz="1000" u="none" strike="noStrike" dirty="0">
                          <a:effectLst/>
                        </a:rPr>
                        <a:t>Material /  Method of repairs</a:t>
                      </a:r>
                      <a:endParaRPr lang="en-US" sz="1000" b="0" i="0" u="none" strike="noStrike" dirty="0">
                        <a:solidFill>
                          <a:srgbClr val="000000"/>
                        </a:solidFill>
                        <a:effectLst/>
                        <a:latin typeface="Times New Roman" panose="02020603050405020304" pitchFamily="18" charset="0"/>
                      </a:endParaRPr>
                    </a:p>
                  </a:txBody>
                  <a:tcPr marL="2293" marR="2293" marT="2293" marB="0" anchor="ctr"/>
                </a:tc>
                <a:tc>
                  <a:txBody>
                    <a:bodyPr/>
                    <a:lstStyle/>
                    <a:p>
                      <a:pPr algn="l" fontAlgn="t"/>
                      <a:r>
                        <a:rPr lang="en-US" sz="1000" u="none" strike="noStrike" dirty="0">
                          <a:effectLst/>
                        </a:rPr>
                        <a:t>Method-Torch down roofing which requires an open flame propane torch for the installation of sheets of modified bitumen. Seams are then melted to create a water tight seal. Material-concrete water proofing, Plastic cement, Asphalt roof primer, Aluminum roof coating, Polyurethane Sealant, Gaco Silicone Roof Coating.  GacoRoof Self‐Adhesive Seam Tape </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Method-Patch. Materials-Roofing Cement and Karnak Asphalt coated tape. (not recommended for the repairs of blisters as they must be cut, dried, recovered with a base sheet and cap sheet, then sealing of the edges.</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Material list not provided.</a:t>
                      </a:r>
                      <a:endParaRPr lang="en-US" sz="1000" b="0" i="0" u="none" strike="noStrike" dirty="0">
                        <a:solidFill>
                          <a:srgbClr val="000000"/>
                        </a:solidFill>
                        <a:effectLst/>
                        <a:latin typeface="Calibri" panose="020F0502020204030204" pitchFamily="34" charset="0"/>
                      </a:endParaRPr>
                    </a:p>
                  </a:txBody>
                  <a:tcPr marL="2293" marR="2293" marT="2293" marB="0"/>
                </a:tc>
                <a:extLst>
                  <a:ext uri="{0D108BD9-81ED-4DB2-BD59-A6C34878D82A}">
                    <a16:rowId xmlns:a16="http://schemas.microsoft.com/office/drawing/2014/main" val="3558950978"/>
                  </a:ext>
                </a:extLst>
              </a:tr>
              <a:tr h="151911">
                <a:tc>
                  <a:txBody>
                    <a:bodyPr/>
                    <a:lstStyle/>
                    <a:p>
                      <a:pPr algn="l" fontAlgn="ctr"/>
                      <a:r>
                        <a:rPr lang="en-US" sz="1000" u="none" strike="noStrike" dirty="0">
                          <a:effectLst/>
                        </a:rPr>
                        <a:t>Lead Time</a:t>
                      </a:r>
                      <a:endParaRPr lang="en-US" sz="1000" b="0" i="0" u="none" strike="noStrike" dirty="0">
                        <a:solidFill>
                          <a:srgbClr val="000000"/>
                        </a:solidFill>
                        <a:effectLst/>
                        <a:latin typeface="Times New Roman" panose="02020603050405020304" pitchFamily="18" charset="0"/>
                      </a:endParaRPr>
                    </a:p>
                  </a:txBody>
                  <a:tcPr marL="2293" marR="2293" marT="2293" marB="0" anchor="ctr"/>
                </a:tc>
                <a:tc>
                  <a:txBody>
                    <a:bodyPr/>
                    <a:lstStyle/>
                    <a:p>
                      <a:pPr algn="l" fontAlgn="ctr"/>
                      <a:r>
                        <a:rPr lang="en-US" sz="1000" u="none" strike="noStrike" dirty="0">
                          <a:effectLst/>
                        </a:rPr>
                        <a:t>One week</a:t>
                      </a:r>
                      <a:endParaRPr lang="en-US" sz="10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l" fontAlgn="ctr"/>
                      <a:r>
                        <a:rPr lang="en-US" sz="1000" u="none" strike="noStrike" dirty="0">
                          <a:effectLst/>
                        </a:rPr>
                        <a:t>One Week </a:t>
                      </a:r>
                      <a:endParaRPr lang="en-US" sz="10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l" fontAlgn="ctr"/>
                      <a:r>
                        <a:rPr lang="en-US" sz="1000" u="none" strike="noStrike" dirty="0">
                          <a:effectLst/>
                        </a:rPr>
                        <a:t>One Week</a:t>
                      </a:r>
                      <a:endParaRPr lang="en-US" sz="1000" b="0" i="0" u="none" strike="noStrike" dirty="0">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4024493760"/>
                  </a:ext>
                </a:extLst>
              </a:tr>
              <a:tr h="151911">
                <a:tc>
                  <a:txBody>
                    <a:bodyPr/>
                    <a:lstStyle/>
                    <a:p>
                      <a:pPr algn="l" fontAlgn="ctr"/>
                      <a:r>
                        <a:rPr lang="en-US" sz="1000" u="none" strike="noStrike" dirty="0">
                          <a:effectLst/>
                        </a:rPr>
                        <a:t>End Date</a:t>
                      </a:r>
                      <a:endParaRPr lang="en-US" sz="1000" b="0" i="0" u="none" strike="noStrike" dirty="0">
                        <a:solidFill>
                          <a:srgbClr val="000000"/>
                        </a:solidFill>
                        <a:effectLst/>
                        <a:latin typeface="Times New Roman" panose="02020603050405020304" pitchFamily="18" charset="0"/>
                      </a:endParaRPr>
                    </a:p>
                  </a:txBody>
                  <a:tcPr marL="2293" marR="2293" marT="2293" marB="0" anchor="ctr"/>
                </a:tc>
                <a:tc>
                  <a:txBody>
                    <a:bodyPr/>
                    <a:lstStyle/>
                    <a:p>
                      <a:pPr algn="l" fontAlgn="ctr"/>
                      <a:r>
                        <a:rPr lang="en-US" sz="1000" u="none" strike="noStrike" dirty="0">
                          <a:effectLst/>
                        </a:rPr>
                        <a:t>TBD </a:t>
                      </a:r>
                      <a:endParaRPr lang="en-US" sz="10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l" fontAlgn="ctr"/>
                      <a:r>
                        <a:rPr lang="en-US" sz="1000" u="none" strike="noStrike" dirty="0">
                          <a:effectLst/>
                        </a:rPr>
                        <a:t>TBD</a:t>
                      </a:r>
                      <a:endParaRPr lang="en-US" sz="10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l" fontAlgn="ctr"/>
                      <a:r>
                        <a:rPr lang="en-US" sz="1000" u="none" strike="noStrike" dirty="0">
                          <a:effectLst/>
                        </a:rPr>
                        <a:t>TBD</a:t>
                      </a:r>
                      <a:endParaRPr lang="en-US" sz="1000" b="0" i="0" u="none" strike="noStrike" dirty="0">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1986720477"/>
                  </a:ext>
                </a:extLst>
              </a:tr>
              <a:tr h="228414">
                <a:tc>
                  <a:txBody>
                    <a:bodyPr/>
                    <a:lstStyle/>
                    <a:p>
                      <a:pPr algn="l" fontAlgn="ctr"/>
                      <a:r>
                        <a:rPr lang="en-US" sz="1000" u="none" strike="noStrike" dirty="0">
                          <a:effectLst/>
                        </a:rPr>
                        <a:t>Payment Requirement</a:t>
                      </a:r>
                      <a:endParaRPr lang="en-US" sz="1000" b="0" i="0" u="none" strike="noStrike" dirty="0">
                        <a:solidFill>
                          <a:srgbClr val="000000"/>
                        </a:solidFill>
                        <a:effectLst/>
                        <a:latin typeface="Times New Roman" panose="02020603050405020304" pitchFamily="18" charset="0"/>
                      </a:endParaRPr>
                    </a:p>
                  </a:txBody>
                  <a:tcPr marL="2293" marR="2293" marT="2293" marB="0" anchor="ctr"/>
                </a:tc>
                <a:tc>
                  <a:txBody>
                    <a:bodyPr/>
                    <a:lstStyle/>
                    <a:p>
                      <a:pPr algn="l" fontAlgn="ctr"/>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l" fontAlgn="ctr"/>
                      <a:r>
                        <a:rPr lang="en-US" sz="1000" u="none" strike="noStrike" dirty="0">
                          <a:effectLst/>
                        </a:rPr>
                        <a:t>50%</a:t>
                      </a:r>
                      <a:endParaRPr lang="en-US" sz="1000" b="0" i="0" u="none" strike="noStrike" dirty="0">
                        <a:solidFill>
                          <a:srgbClr val="000000"/>
                        </a:solidFill>
                        <a:effectLst/>
                        <a:latin typeface="Calibri" panose="020F0502020204030204" pitchFamily="34" charset="0"/>
                      </a:endParaRPr>
                    </a:p>
                  </a:txBody>
                  <a:tcPr marL="2293" marR="2293" marT="2293" marB="0" anchor="ctr"/>
                </a:tc>
                <a:tc>
                  <a:txBody>
                    <a:bodyPr/>
                    <a:lstStyle/>
                    <a:p>
                      <a:pPr algn="l" fontAlgn="ctr"/>
                      <a:r>
                        <a:rPr lang="en-US" sz="1000" u="none" strike="noStrike" dirty="0">
                          <a:effectLst/>
                        </a:rPr>
                        <a:t>50%</a:t>
                      </a:r>
                      <a:endParaRPr lang="en-US" sz="1000" b="0" i="0" u="none" strike="noStrike" dirty="0">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3545396260"/>
                  </a:ext>
                </a:extLst>
              </a:tr>
              <a:tr h="250035">
                <a:tc>
                  <a:txBody>
                    <a:bodyPr/>
                    <a:lstStyle/>
                    <a:p>
                      <a:pPr algn="l" fontAlgn="ctr"/>
                      <a:r>
                        <a:rPr lang="en-US" sz="1000" u="none" strike="noStrike" dirty="0">
                          <a:effectLst/>
                        </a:rPr>
                        <a:t>Warranty </a:t>
                      </a:r>
                      <a:endParaRPr lang="en-US" sz="1000" b="0" i="0" u="none" strike="noStrike" dirty="0">
                        <a:solidFill>
                          <a:srgbClr val="000000"/>
                        </a:solidFill>
                        <a:effectLst/>
                        <a:latin typeface="Times New Roman" panose="02020603050405020304" pitchFamily="18" charset="0"/>
                      </a:endParaRPr>
                    </a:p>
                  </a:txBody>
                  <a:tcPr marL="2293" marR="2293" marT="2293" marB="0" anchor="ctr"/>
                </a:tc>
                <a:tc>
                  <a:txBody>
                    <a:bodyPr/>
                    <a:lstStyle/>
                    <a:p>
                      <a:pPr algn="l" fontAlgn="t"/>
                      <a:r>
                        <a:rPr lang="en-US" sz="1000" u="none" strike="noStrike" dirty="0">
                          <a:effectLst/>
                        </a:rPr>
                        <a:t>I year warranty</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2 year Warranty</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algn="l" fontAlgn="t"/>
                      <a:r>
                        <a:rPr lang="en-US" sz="1000" u="none" strike="noStrike" dirty="0">
                          <a:effectLst/>
                        </a:rPr>
                        <a:t>1 year warranty</a:t>
                      </a:r>
                      <a:endParaRPr lang="en-US" sz="1000" b="0" i="0" u="none" strike="noStrike" dirty="0">
                        <a:solidFill>
                          <a:srgbClr val="000000"/>
                        </a:solidFill>
                        <a:effectLst/>
                        <a:latin typeface="Calibri" panose="020F0502020204030204" pitchFamily="34" charset="0"/>
                      </a:endParaRPr>
                    </a:p>
                  </a:txBody>
                  <a:tcPr marL="2293" marR="2293" marT="2293" marB="0"/>
                </a:tc>
                <a:extLst>
                  <a:ext uri="{0D108BD9-81ED-4DB2-BD59-A6C34878D82A}">
                    <a16:rowId xmlns:a16="http://schemas.microsoft.com/office/drawing/2014/main" val="1815833974"/>
                  </a:ext>
                </a:extLst>
              </a:tr>
              <a:tr h="1135248">
                <a:tc>
                  <a:txBody>
                    <a:bodyPr/>
                    <a:lstStyle/>
                    <a:p>
                      <a:pPr algn="l" fontAlgn="ctr"/>
                      <a:r>
                        <a:rPr lang="en-US" sz="1000" u="none" strike="noStrike" dirty="0">
                          <a:effectLst/>
                        </a:rPr>
                        <a:t>Notes</a:t>
                      </a:r>
                      <a:endParaRPr lang="en-US" sz="1000" b="0" i="0" u="none" strike="noStrike" dirty="0">
                        <a:solidFill>
                          <a:srgbClr val="000000"/>
                        </a:solidFill>
                        <a:effectLst/>
                        <a:latin typeface="Times New Roman" panose="02020603050405020304" pitchFamily="18" charset="0"/>
                      </a:endParaRPr>
                    </a:p>
                  </a:txBody>
                  <a:tcPr marL="2293" marR="2293" marT="2293" marB="0" anchor="ctr"/>
                </a:tc>
                <a:tc>
                  <a:txBody>
                    <a:bodyPr/>
                    <a:lstStyle/>
                    <a:p>
                      <a:pPr marL="228600" indent="-228600" algn="l" fontAlgn="t">
                        <a:buFont typeface="+mj-lt"/>
                        <a:buAutoNum type="arabicPeriod"/>
                      </a:pPr>
                      <a:r>
                        <a:rPr lang="en-US" sz="1000" u="none" strike="noStrike" dirty="0">
                          <a:effectLst/>
                        </a:rPr>
                        <a:t>The vendor has an Engineer on site for three weeks to complete a full evaluation of our roofs.                                The inspection was done at a savings of $12,500.00 as the fee was waived.                         </a:t>
                      </a:r>
                    </a:p>
                    <a:p>
                      <a:pPr marL="228600" indent="-228600" algn="l" fontAlgn="t">
                        <a:buFont typeface="+mj-lt"/>
                        <a:buAutoNum type="arabicPeriod"/>
                      </a:pPr>
                      <a:r>
                        <a:rPr lang="en-US" sz="1000" u="none" strike="noStrike" dirty="0">
                          <a:effectLst/>
                        </a:rPr>
                        <a:t>The proposal was comprehensive and included all repairs.                               </a:t>
                      </a:r>
                    </a:p>
                    <a:p>
                      <a:pPr marL="228600" indent="-228600" algn="l" fontAlgn="t">
                        <a:buFont typeface="+mj-lt"/>
                        <a:buAutoNum type="arabicPeriod"/>
                      </a:pPr>
                      <a:r>
                        <a:rPr lang="en-US" sz="1000" u="none" strike="noStrike" dirty="0">
                          <a:effectLst/>
                        </a:rPr>
                        <a:t>Letter provided extending the life of the roof. </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marL="228600" indent="-228600" algn="l" fontAlgn="t">
                        <a:buFont typeface="+mj-lt"/>
                        <a:buAutoNum type="arabicPeriod"/>
                      </a:pPr>
                      <a:r>
                        <a:rPr lang="en-US" sz="1000" u="none" strike="noStrike" dirty="0">
                          <a:effectLst/>
                        </a:rPr>
                        <a:t>The vendor did not come onsite to inspect all of the roofs. They opted to complete the inspection with satellite imagery.                   </a:t>
                      </a:r>
                    </a:p>
                    <a:p>
                      <a:pPr marL="228600" indent="-228600" algn="l" fontAlgn="t">
                        <a:buFont typeface="+mj-lt"/>
                        <a:buAutoNum type="arabicPeriod"/>
                      </a:pPr>
                      <a:r>
                        <a:rPr lang="en-US" sz="1000" u="none" strike="noStrike" dirty="0">
                          <a:effectLst/>
                        </a:rPr>
                        <a:t>The inspection was done at not charge.                         The proposal was not comprehensive when compared to PSI.                                                  </a:t>
                      </a:r>
                    </a:p>
                    <a:p>
                      <a:pPr marL="228600" indent="-228600" algn="l" fontAlgn="t">
                        <a:buFont typeface="+mj-lt"/>
                        <a:buAutoNum type="arabicPeriod"/>
                      </a:pPr>
                      <a:r>
                        <a:rPr lang="en-US" sz="1000" u="none" strike="noStrike" dirty="0">
                          <a:effectLst/>
                        </a:rPr>
                        <a:t>No letter provided. </a:t>
                      </a:r>
                      <a:endParaRPr lang="en-US" sz="1000" b="0" i="0" u="none" strike="noStrike" dirty="0">
                        <a:solidFill>
                          <a:srgbClr val="000000"/>
                        </a:solidFill>
                        <a:effectLst/>
                        <a:latin typeface="Calibri" panose="020F0502020204030204" pitchFamily="34" charset="0"/>
                      </a:endParaRPr>
                    </a:p>
                  </a:txBody>
                  <a:tcPr marL="2293" marR="2293" marT="2293" marB="0"/>
                </a:tc>
                <a:tc>
                  <a:txBody>
                    <a:bodyPr/>
                    <a:lstStyle/>
                    <a:p>
                      <a:pPr marL="228600" indent="-228600" algn="l" fontAlgn="t">
                        <a:buAutoNum type="arabicPeriod"/>
                      </a:pPr>
                      <a:r>
                        <a:rPr lang="en-US" sz="1000" u="none" strike="noStrike" dirty="0">
                          <a:effectLst/>
                        </a:rPr>
                        <a:t>The vendor was onsite to do the inspection.                 </a:t>
                      </a:r>
                    </a:p>
                    <a:p>
                      <a:pPr marL="228600" indent="-228600" algn="l" fontAlgn="t">
                        <a:buAutoNum type="arabicPeriod"/>
                      </a:pPr>
                      <a:r>
                        <a:rPr lang="en-US" sz="1000" u="none" strike="noStrike" dirty="0">
                          <a:effectLst/>
                        </a:rPr>
                        <a:t>The association was charged for the inspection at a cost of $2,500.00.              </a:t>
                      </a:r>
                    </a:p>
                    <a:p>
                      <a:pPr marL="228600" indent="-228600" algn="l" fontAlgn="t">
                        <a:buAutoNum type="arabicPeriod"/>
                      </a:pPr>
                      <a:r>
                        <a:rPr lang="en-US" sz="1000" u="none" strike="noStrike" dirty="0">
                          <a:effectLst/>
                        </a:rPr>
                        <a:t>The inspection was not as comprehensive as PSI and they will charge for repairs as they are recognized. All repairs are not included in the proposal. </a:t>
                      </a:r>
                    </a:p>
                    <a:p>
                      <a:pPr marL="228600" indent="-228600" algn="l" fontAlgn="t">
                        <a:buAutoNum type="arabicPeriod"/>
                      </a:pPr>
                      <a:r>
                        <a:rPr lang="en-US" sz="1000" u="none" strike="noStrike" dirty="0">
                          <a:effectLst/>
                        </a:rPr>
                        <a:t>No letter provided</a:t>
                      </a:r>
                      <a:endParaRPr lang="en-US" sz="1000" b="0" i="0" u="none" strike="noStrike" dirty="0">
                        <a:solidFill>
                          <a:srgbClr val="000000"/>
                        </a:solidFill>
                        <a:effectLst/>
                        <a:latin typeface="Calibri" panose="020F0502020204030204" pitchFamily="34" charset="0"/>
                      </a:endParaRPr>
                    </a:p>
                  </a:txBody>
                  <a:tcPr marL="2293" marR="2293" marT="2293" marB="0"/>
                </a:tc>
                <a:extLst>
                  <a:ext uri="{0D108BD9-81ED-4DB2-BD59-A6C34878D82A}">
                    <a16:rowId xmlns:a16="http://schemas.microsoft.com/office/drawing/2014/main" val="2087438052"/>
                  </a:ext>
                </a:extLst>
              </a:tr>
              <a:tr h="151911">
                <a:tc gridSpan="2">
                  <a:txBody>
                    <a:bodyPr/>
                    <a:lstStyle/>
                    <a:p>
                      <a:pPr marL="228600" indent="-228600" algn="l" fontAlgn="ctr">
                        <a:buFont typeface="+mj-lt"/>
                        <a:buAutoNum type="arabicPeriod"/>
                      </a:pPr>
                      <a:r>
                        <a:rPr lang="en-US" sz="1000" u="none" strike="noStrike" dirty="0">
                          <a:effectLst/>
                        </a:rPr>
                        <a:t> </a:t>
                      </a:r>
                      <a:endParaRPr lang="en-US" sz="1000" b="0" i="0" u="none" strike="noStrike" dirty="0">
                        <a:solidFill>
                          <a:srgbClr val="000000"/>
                        </a:solidFill>
                        <a:effectLst/>
                        <a:latin typeface="Times New Roman" panose="02020603050405020304" pitchFamily="18" charset="0"/>
                      </a:endParaRPr>
                    </a:p>
                  </a:txBody>
                  <a:tcPr marL="2293" marR="2293" marT="2293" marB="0" anchor="ctr"/>
                </a:tc>
                <a:tc hMerge="1">
                  <a:txBody>
                    <a:bodyPr/>
                    <a:lstStyle/>
                    <a:p>
                      <a:endParaRPr lang="en-US"/>
                    </a:p>
                  </a:txBody>
                  <a:tcPr/>
                </a:tc>
                <a:tc>
                  <a:txBody>
                    <a:bodyPr/>
                    <a:lstStyle/>
                    <a:p>
                      <a:pPr algn="l" fontAlgn="ctr"/>
                      <a:r>
                        <a:rPr lang="en-US" sz="1000" u="none" strike="noStrike" dirty="0">
                          <a:effectLst/>
                        </a:rPr>
                        <a:t> </a:t>
                      </a:r>
                      <a:endParaRPr lang="en-US" sz="1000" b="0" i="0" u="none" strike="noStrike" dirty="0">
                        <a:solidFill>
                          <a:srgbClr val="000000"/>
                        </a:solidFill>
                        <a:effectLst/>
                        <a:latin typeface="Times New Roman" panose="02020603050405020304" pitchFamily="18" charset="0"/>
                      </a:endParaRPr>
                    </a:p>
                  </a:txBody>
                  <a:tcPr marL="2293" marR="2293" marT="2293" marB="0" anchor="ctr"/>
                </a:tc>
                <a:tc>
                  <a:txBody>
                    <a:bodyPr/>
                    <a:lstStyle/>
                    <a:p>
                      <a:pPr algn="l" fontAlgn="ctr"/>
                      <a:r>
                        <a:rPr lang="en-US" sz="300" u="none" strike="noStrike" dirty="0">
                          <a:effectLst/>
                        </a:rPr>
                        <a:t> </a:t>
                      </a:r>
                      <a:endParaRPr lang="en-US" sz="300" b="1" i="0" u="none" strike="noStrike" dirty="0">
                        <a:solidFill>
                          <a:srgbClr val="000000"/>
                        </a:solidFill>
                        <a:effectLst/>
                        <a:latin typeface="Calibri" panose="020F0502020204030204" pitchFamily="34" charset="0"/>
                      </a:endParaRPr>
                    </a:p>
                  </a:txBody>
                  <a:tcPr marL="2293" marR="2293" marT="2293" marB="0" anchor="ctr"/>
                </a:tc>
                <a:extLst>
                  <a:ext uri="{0D108BD9-81ED-4DB2-BD59-A6C34878D82A}">
                    <a16:rowId xmlns:a16="http://schemas.microsoft.com/office/drawing/2014/main" val="1866675594"/>
                  </a:ext>
                </a:extLst>
              </a:tr>
            </a:tbl>
          </a:graphicData>
        </a:graphic>
      </p:graphicFrame>
    </p:spTree>
    <p:extLst>
      <p:ext uri="{BB962C8B-B14F-4D97-AF65-F5344CB8AC3E}">
        <p14:creationId xmlns:p14="http://schemas.microsoft.com/office/powerpoint/2010/main" val="131925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7C2C2C8-E36C-00EA-310D-82DADC8171E8}"/>
              </a:ext>
            </a:extLst>
          </p:cNvPr>
          <p:cNvGraphicFramePr>
            <a:graphicFrameLocks noChangeAspect="1"/>
          </p:cNvGraphicFramePr>
          <p:nvPr>
            <p:extLst>
              <p:ext uri="{D42A27DB-BD31-4B8C-83A1-F6EECF244321}">
                <p14:modId xmlns:p14="http://schemas.microsoft.com/office/powerpoint/2010/main" val="1895725319"/>
              </p:ext>
            </p:extLst>
          </p:nvPr>
        </p:nvGraphicFramePr>
        <p:xfrm>
          <a:off x="905091" y="853028"/>
          <a:ext cx="4175125" cy="5418138"/>
        </p:xfrm>
        <a:graphic>
          <a:graphicData uri="http://schemas.openxmlformats.org/presentationml/2006/ole">
            <mc:AlternateContent xmlns:mc="http://schemas.openxmlformats.org/markup-compatibility/2006">
              <mc:Choice xmlns:v="urn:schemas-microsoft-com:vml" Requires="v">
                <p:oleObj name="Acrobat Document" r:id="rId2" imgW="5790785" imgH="7514528" progId="Acrobat.Document.DC">
                  <p:embed/>
                </p:oleObj>
              </mc:Choice>
              <mc:Fallback>
                <p:oleObj name="Acrobat Document" r:id="rId2" imgW="5790785" imgH="7514528" progId="Acrobat.Document.DC">
                  <p:embed/>
                  <p:pic>
                    <p:nvPicPr>
                      <p:cNvPr id="0" name=""/>
                      <p:cNvPicPr/>
                      <p:nvPr/>
                    </p:nvPicPr>
                    <p:blipFill>
                      <a:blip r:embed="rId3"/>
                      <a:stretch>
                        <a:fillRect/>
                      </a:stretch>
                    </p:blipFill>
                    <p:spPr>
                      <a:xfrm>
                        <a:off x="905091" y="853028"/>
                        <a:ext cx="4175125" cy="541813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A4374E4A-7480-82EE-EA15-BE87B8D0B49D}"/>
              </a:ext>
            </a:extLst>
          </p:cNvPr>
          <p:cNvGraphicFramePr>
            <a:graphicFrameLocks noChangeAspect="1"/>
          </p:cNvGraphicFramePr>
          <p:nvPr>
            <p:extLst>
              <p:ext uri="{D42A27DB-BD31-4B8C-83A1-F6EECF244321}">
                <p14:modId xmlns:p14="http://schemas.microsoft.com/office/powerpoint/2010/main" val="1585893572"/>
              </p:ext>
            </p:extLst>
          </p:nvPr>
        </p:nvGraphicFramePr>
        <p:xfrm>
          <a:off x="7191683" y="881880"/>
          <a:ext cx="4175125" cy="5418138"/>
        </p:xfrm>
        <a:graphic>
          <a:graphicData uri="http://schemas.openxmlformats.org/presentationml/2006/ole">
            <mc:AlternateContent xmlns:mc="http://schemas.openxmlformats.org/markup-compatibility/2006">
              <mc:Choice xmlns:v="urn:schemas-microsoft-com:vml" Requires="v">
                <p:oleObj name="Acrobat Document" r:id="rId4" imgW="5790785" imgH="7514528" progId="Acrobat.Document.DC">
                  <p:embed/>
                </p:oleObj>
              </mc:Choice>
              <mc:Fallback>
                <p:oleObj name="Acrobat Document" r:id="rId4" imgW="5790785" imgH="7514528" progId="Acrobat.Document.DC">
                  <p:embed/>
                  <p:pic>
                    <p:nvPicPr>
                      <p:cNvPr id="0" name=""/>
                      <p:cNvPicPr/>
                      <p:nvPr/>
                    </p:nvPicPr>
                    <p:blipFill>
                      <a:blip r:embed="rId5"/>
                      <a:stretch>
                        <a:fillRect/>
                      </a:stretch>
                    </p:blipFill>
                    <p:spPr>
                      <a:xfrm>
                        <a:off x="7191683" y="881880"/>
                        <a:ext cx="4175125" cy="541813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41BE2E8D-7783-A376-0589-2AADA75B3BB2}"/>
              </a:ext>
            </a:extLst>
          </p:cNvPr>
          <p:cNvSpPr txBox="1"/>
          <p:nvPr/>
        </p:nvSpPr>
        <p:spPr>
          <a:xfrm>
            <a:off x="4154750" y="150398"/>
            <a:ext cx="5220070" cy="461665"/>
          </a:xfrm>
          <a:prstGeom prst="rect">
            <a:avLst/>
          </a:prstGeom>
          <a:noFill/>
        </p:spPr>
        <p:txBody>
          <a:bodyPr wrap="square" rtlCol="0">
            <a:spAutoFit/>
          </a:bodyPr>
          <a:lstStyle/>
          <a:p>
            <a:r>
              <a:rPr lang="en-US" sz="2400" dirty="0"/>
              <a:t>Roofing supplies for project</a:t>
            </a:r>
          </a:p>
        </p:txBody>
      </p:sp>
    </p:spTree>
    <p:extLst>
      <p:ext uri="{BB962C8B-B14F-4D97-AF65-F5344CB8AC3E}">
        <p14:creationId xmlns:p14="http://schemas.microsoft.com/office/powerpoint/2010/main" val="199637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A Collection Policy: How To Make And ...">
            <a:extLst>
              <a:ext uri="{FF2B5EF4-FFF2-40B4-BE49-F238E27FC236}">
                <a16:creationId xmlns:a16="http://schemas.microsoft.com/office/drawing/2014/main" id="{F4FE29BA-6E6B-F898-92A3-362880197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075" y="2405433"/>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7D1D1A-6593-B217-BA46-0798B885EFC0}"/>
              </a:ext>
            </a:extLst>
          </p:cNvPr>
          <p:cNvSpPr txBox="1"/>
          <p:nvPr/>
        </p:nvSpPr>
        <p:spPr>
          <a:xfrm>
            <a:off x="4450025" y="574594"/>
            <a:ext cx="5862221" cy="523220"/>
          </a:xfrm>
          <a:prstGeom prst="rect">
            <a:avLst/>
          </a:prstGeom>
          <a:noFill/>
        </p:spPr>
        <p:txBody>
          <a:bodyPr wrap="square" rtlCol="0">
            <a:spAutoFit/>
          </a:bodyPr>
          <a:lstStyle/>
          <a:p>
            <a:r>
              <a:rPr lang="en-US" sz="2800" dirty="0"/>
              <a:t>Collections Update</a:t>
            </a:r>
          </a:p>
        </p:txBody>
      </p:sp>
      <p:sp>
        <p:nvSpPr>
          <p:cNvPr id="3" name="TextBox 2">
            <a:extLst>
              <a:ext uri="{FF2B5EF4-FFF2-40B4-BE49-F238E27FC236}">
                <a16:creationId xmlns:a16="http://schemas.microsoft.com/office/drawing/2014/main" id="{2BF6D3FC-FD31-0E45-724D-A46AE4807F7E}"/>
              </a:ext>
            </a:extLst>
          </p:cNvPr>
          <p:cNvSpPr txBox="1"/>
          <p:nvPr/>
        </p:nvSpPr>
        <p:spPr>
          <a:xfrm>
            <a:off x="5370990" y="1953087"/>
            <a:ext cx="5308847" cy="2031325"/>
          </a:xfrm>
          <a:prstGeom prst="rect">
            <a:avLst/>
          </a:prstGeom>
          <a:noFill/>
        </p:spPr>
        <p:txBody>
          <a:bodyPr wrap="square" rtlCol="0">
            <a:spAutoFit/>
          </a:bodyPr>
          <a:lstStyle/>
          <a:p>
            <a:r>
              <a:rPr lang="en-US" dirty="0"/>
              <a:t>The overall collections for Lake Clarke Gardens had been reduced in the amount of $134,250.00 since the mailing of our letters on 9/30/2024. We will continue to monitor large balances and forward the files to collections as needed. A new set of letters will be mailed towards the end of November. </a:t>
            </a:r>
          </a:p>
        </p:txBody>
      </p:sp>
      <p:pic>
        <p:nvPicPr>
          <p:cNvPr id="4" name="Picture 3">
            <a:extLst>
              <a:ext uri="{FF2B5EF4-FFF2-40B4-BE49-F238E27FC236}">
                <a16:creationId xmlns:a16="http://schemas.microsoft.com/office/drawing/2014/main" id="{87ECC5E0-704A-3EF7-177F-4A837B96A55E}"/>
              </a:ext>
            </a:extLst>
          </p:cNvPr>
          <p:cNvPicPr>
            <a:picLocks noChangeAspect="1"/>
          </p:cNvPicPr>
          <p:nvPr/>
        </p:nvPicPr>
        <p:blipFill>
          <a:blip r:embed="rId3"/>
          <a:stretch>
            <a:fillRect/>
          </a:stretch>
        </p:blipFill>
        <p:spPr>
          <a:xfrm>
            <a:off x="9910161" y="3786743"/>
            <a:ext cx="1924050" cy="2371725"/>
          </a:xfrm>
          <a:prstGeom prst="rect">
            <a:avLst/>
          </a:prstGeom>
        </p:spPr>
      </p:pic>
    </p:spTree>
    <p:extLst>
      <p:ext uri="{BB962C8B-B14F-4D97-AF65-F5344CB8AC3E}">
        <p14:creationId xmlns:p14="http://schemas.microsoft.com/office/powerpoint/2010/main" val="187008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VP/Dean of Students Candidates Open ...">
            <a:extLst>
              <a:ext uri="{FF2B5EF4-FFF2-40B4-BE49-F238E27FC236}">
                <a16:creationId xmlns:a16="http://schemas.microsoft.com/office/drawing/2014/main" id="{3DE84D34-3AE2-7C52-7926-44140380F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964" y="793396"/>
            <a:ext cx="5853249" cy="355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8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46D226-B26F-9D9C-5A80-83631B45B59F}"/>
              </a:ext>
            </a:extLst>
          </p:cNvPr>
          <p:cNvSpPr txBox="1"/>
          <p:nvPr/>
        </p:nvSpPr>
        <p:spPr>
          <a:xfrm>
            <a:off x="2450237" y="2849731"/>
            <a:ext cx="7776839" cy="707886"/>
          </a:xfrm>
          <a:prstGeom prst="rect">
            <a:avLst/>
          </a:prstGeom>
          <a:noFill/>
        </p:spPr>
        <p:txBody>
          <a:bodyPr wrap="square" rtlCol="0">
            <a:spAutoFit/>
          </a:bodyPr>
          <a:lstStyle/>
          <a:p>
            <a:pPr algn="ctr"/>
            <a:r>
              <a:rPr lang="en-US" sz="4000" dirty="0"/>
              <a:t>ADJOURNMENT</a:t>
            </a:r>
          </a:p>
        </p:txBody>
      </p:sp>
    </p:spTree>
    <p:extLst>
      <p:ext uri="{BB962C8B-B14F-4D97-AF65-F5344CB8AC3E}">
        <p14:creationId xmlns:p14="http://schemas.microsoft.com/office/powerpoint/2010/main" val="415130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8D9CE-EAB1-516A-FB81-FFDC2588B7EA}"/>
              </a:ext>
            </a:extLst>
          </p:cNvPr>
          <p:cNvPicPr>
            <a:picLocks noChangeAspect="1"/>
          </p:cNvPicPr>
          <p:nvPr/>
        </p:nvPicPr>
        <p:blipFill rotWithShape="1">
          <a:blip r:embed="rId2"/>
          <a:srcRect l="4839" r="4840" b="1"/>
          <a:stretch/>
        </p:blipFill>
        <p:spPr>
          <a:xfrm>
            <a:off x="641684" y="2005"/>
            <a:ext cx="10908632" cy="6853991"/>
          </a:xfrm>
          <a:custGeom>
            <a:avLst/>
            <a:gdLst/>
            <a:ahLst/>
            <a:cxnLst/>
            <a:rect l="l" t="t" r="r" b="b"/>
            <a:pathLst>
              <a:path w="10908632" h="6853991">
                <a:moveTo>
                  <a:pt x="9059739" y="0"/>
                </a:moveTo>
                <a:lnTo>
                  <a:pt x="9694921" y="0"/>
                </a:lnTo>
                <a:lnTo>
                  <a:pt x="9825053" y="165595"/>
                </a:lnTo>
                <a:cubicBezTo>
                  <a:pt x="10505610" y="1075608"/>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5"/>
                </a:cubicBezTo>
                <a:close/>
                <a:moveTo>
                  <a:pt x="2037822" y="0"/>
                </a:moveTo>
                <a:lnTo>
                  <a:pt x="8870810" y="0"/>
                </a:lnTo>
                <a:lnTo>
                  <a:pt x="8877212" y="6103"/>
                </a:lnTo>
                <a:cubicBezTo>
                  <a:pt x="9753207" y="882099"/>
                  <a:pt x="10295021" y="2092276"/>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6"/>
                  <a:pt x="1155426" y="882099"/>
                  <a:pt x="2031421" y="6103"/>
                </a:cubicBezTo>
                <a:close/>
                <a:moveTo>
                  <a:pt x="1213711" y="0"/>
                </a:moveTo>
                <a:lnTo>
                  <a:pt x="1848894" y="0"/>
                </a:lnTo>
                <a:lnTo>
                  <a:pt x="1770204" y="82535"/>
                </a:lnTo>
                <a:cubicBezTo>
                  <a:pt x="966872"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8"/>
                  <a:pt x="1083579" y="165595"/>
                </a:cubicBezTo>
                <a:close/>
              </a:path>
            </a:pathLst>
          </a:custGeom>
        </p:spPr>
      </p:pic>
    </p:spTree>
    <p:extLst>
      <p:ext uri="{BB962C8B-B14F-4D97-AF65-F5344CB8AC3E}">
        <p14:creationId xmlns:p14="http://schemas.microsoft.com/office/powerpoint/2010/main" val="140092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0E30D3-3838-EA94-8C78-82438EC9138B}"/>
              </a:ext>
            </a:extLst>
          </p:cNvPr>
          <p:cNvPicPr>
            <a:picLocks noChangeAspect="1"/>
          </p:cNvPicPr>
          <p:nvPr/>
        </p:nvPicPr>
        <p:blipFill>
          <a:blip r:embed="rId2"/>
          <a:stretch>
            <a:fillRect/>
          </a:stretch>
        </p:blipFill>
        <p:spPr>
          <a:xfrm>
            <a:off x="3744057" y="0"/>
            <a:ext cx="4703885" cy="6858000"/>
          </a:xfrm>
          <a:prstGeom prst="rect">
            <a:avLst/>
          </a:prstGeom>
        </p:spPr>
      </p:pic>
    </p:spTree>
    <p:extLst>
      <p:ext uri="{BB962C8B-B14F-4D97-AF65-F5344CB8AC3E}">
        <p14:creationId xmlns:p14="http://schemas.microsoft.com/office/powerpoint/2010/main" val="292768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BA1B-1229-ECA0-6CCC-69F7EC2275F7}"/>
              </a:ext>
            </a:extLst>
          </p:cNvPr>
          <p:cNvSpPr>
            <a:spLocks noGrp="1"/>
          </p:cNvSpPr>
          <p:nvPr>
            <p:ph type="ctrTitle"/>
          </p:nvPr>
        </p:nvSpPr>
        <p:spPr>
          <a:xfrm>
            <a:off x="4953741" y="1689047"/>
            <a:ext cx="6173242" cy="1957881"/>
          </a:xfrm>
        </p:spPr>
        <p:txBody>
          <a:bodyPr anchor="b">
            <a:normAutofit/>
          </a:bodyPr>
          <a:lstStyle/>
          <a:p>
            <a:r>
              <a:rPr lang="en-US" sz="4800" b="1" dirty="0">
                <a:solidFill>
                  <a:schemeClr val="tx1"/>
                </a:solidFill>
              </a:rPr>
              <a:t>TREASURER’S REPORT</a:t>
            </a:r>
            <a:br>
              <a:rPr lang="en-US" sz="4800" b="1" dirty="0">
                <a:solidFill>
                  <a:schemeClr val="tx1"/>
                </a:solidFill>
              </a:rPr>
            </a:br>
            <a:r>
              <a:rPr lang="en-US" sz="4800" b="1" dirty="0">
                <a:solidFill>
                  <a:schemeClr val="tx1"/>
                </a:solidFill>
              </a:rPr>
              <a:t>October 2024</a:t>
            </a:r>
          </a:p>
        </p:txBody>
      </p:sp>
      <p:pic>
        <p:nvPicPr>
          <p:cNvPr id="49" name="Graphic 48" descr="Money">
            <a:extLst>
              <a:ext uri="{FF2B5EF4-FFF2-40B4-BE49-F238E27FC236}">
                <a16:creationId xmlns:a16="http://schemas.microsoft.com/office/drawing/2014/main" id="{5658D71F-15AB-9E91-28FB-8F0DD9D052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8377" y="2034981"/>
            <a:ext cx="2874120" cy="2874120"/>
          </a:xfrm>
          <a:prstGeom prst="rect">
            <a:avLst/>
          </a:prstGeom>
        </p:spPr>
      </p:pic>
      <p:sp>
        <p:nvSpPr>
          <p:cNvPr id="3" name="TextBox 2">
            <a:extLst>
              <a:ext uri="{FF2B5EF4-FFF2-40B4-BE49-F238E27FC236}">
                <a16:creationId xmlns:a16="http://schemas.microsoft.com/office/drawing/2014/main" id="{52E38AE9-5176-EB2A-2900-979C7DEBC330}"/>
              </a:ext>
            </a:extLst>
          </p:cNvPr>
          <p:cNvSpPr txBox="1"/>
          <p:nvPr/>
        </p:nvSpPr>
        <p:spPr>
          <a:xfrm>
            <a:off x="1753101" y="4522622"/>
            <a:ext cx="8305800" cy="646331"/>
          </a:xfrm>
          <a:prstGeom prst="rect">
            <a:avLst/>
          </a:prstGeom>
          <a:noFill/>
        </p:spPr>
        <p:txBody>
          <a:bodyPr wrap="square" rtlCol="0">
            <a:spAutoFit/>
          </a:bodyPr>
          <a:lstStyle/>
          <a:p>
            <a:pPr marL="0" marR="0">
              <a:spcBef>
                <a:spcPts val="0"/>
              </a:spcBef>
              <a:spcAft>
                <a:spcPts val="0"/>
              </a:spcAft>
            </a:pP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26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31F1C6-BB3C-F736-E6C8-E7E0826E7112}"/>
              </a:ext>
            </a:extLst>
          </p:cNvPr>
          <p:cNvPicPr>
            <a:picLocks noChangeAspect="1"/>
          </p:cNvPicPr>
          <p:nvPr/>
        </p:nvPicPr>
        <p:blipFill>
          <a:blip r:embed="rId2"/>
          <a:stretch>
            <a:fillRect/>
          </a:stretch>
        </p:blipFill>
        <p:spPr>
          <a:xfrm>
            <a:off x="3483428" y="0"/>
            <a:ext cx="5225143" cy="6858000"/>
          </a:xfrm>
          <a:prstGeom prst="rect">
            <a:avLst/>
          </a:prstGeom>
        </p:spPr>
      </p:pic>
    </p:spTree>
    <p:extLst>
      <p:ext uri="{BB962C8B-B14F-4D97-AF65-F5344CB8AC3E}">
        <p14:creationId xmlns:p14="http://schemas.microsoft.com/office/powerpoint/2010/main" val="334221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7885D6-4FFE-7BFC-CF3B-5CD8BAF23FDF}"/>
              </a:ext>
            </a:extLst>
          </p:cNvPr>
          <p:cNvPicPr>
            <a:picLocks noChangeAspect="1"/>
          </p:cNvPicPr>
          <p:nvPr/>
        </p:nvPicPr>
        <p:blipFill>
          <a:blip r:embed="rId2"/>
          <a:stretch>
            <a:fillRect/>
          </a:stretch>
        </p:blipFill>
        <p:spPr>
          <a:xfrm>
            <a:off x="2024109" y="135006"/>
            <a:ext cx="7217545" cy="6650703"/>
          </a:xfrm>
          <a:prstGeom prst="rect">
            <a:avLst/>
          </a:prstGeom>
        </p:spPr>
      </p:pic>
    </p:spTree>
    <p:extLst>
      <p:ext uri="{BB962C8B-B14F-4D97-AF65-F5344CB8AC3E}">
        <p14:creationId xmlns:p14="http://schemas.microsoft.com/office/powerpoint/2010/main" val="273529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8B226-BC8B-B719-035D-1C1BC2AB33E1}"/>
              </a:ext>
            </a:extLst>
          </p:cNvPr>
          <p:cNvPicPr>
            <a:picLocks noChangeAspect="1"/>
          </p:cNvPicPr>
          <p:nvPr/>
        </p:nvPicPr>
        <p:blipFill>
          <a:blip r:embed="rId2"/>
          <a:stretch>
            <a:fillRect/>
          </a:stretch>
        </p:blipFill>
        <p:spPr>
          <a:xfrm>
            <a:off x="3537015" y="124287"/>
            <a:ext cx="5117969" cy="6858000"/>
          </a:xfrm>
          <a:prstGeom prst="rect">
            <a:avLst/>
          </a:prstGeom>
        </p:spPr>
      </p:pic>
    </p:spTree>
    <p:extLst>
      <p:ext uri="{BB962C8B-B14F-4D97-AF65-F5344CB8AC3E}">
        <p14:creationId xmlns:p14="http://schemas.microsoft.com/office/powerpoint/2010/main" val="426069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1EB579-14C9-722E-141B-117913800CD9}"/>
              </a:ext>
            </a:extLst>
          </p:cNvPr>
          <p:cNvSpPr txBox="1"/>
          <p:nvPr/>
        </p:nvSpPr>
        <p:spPr>
          <a:xfrm>
            <a:off x="3667957" y="340414"/>
            <a:ext cx="4856086" cy="523220"/>
          </a:xfrm>
          <a:prstGeom prst="rect">
            <a:avLst/>
          </a:prstGeom>
          <a:noFill/>
        </p:spPr>
        <p:txBody>
          <a:bodyPr wrap="square" rtlCol="0">
            <a:spAutoFit/>
          </a:bodyPr>
          <a:lstStyle/>
          <a:p>
            <a:r>
              <a:rPr lang="en-US" sz="2800" b="1" dirty="0"/>
              <a:t>MANAGER’S UPDATE</a:t>
            </a:r>
          </a:p>
        </p:txBody>
      </p:sp>
      <p:sp>
        <p:nvSpPr>
          <p:cNvPr id="4" name="Flowchart: Process 3">
            <a:extLst>
              <a:ext uri="{FF2B5EF4-FFF2-40B4-BE49-F238E27FC236}">
                <a16:creationId xmlns:a16="http://schemas.microsoft.com/office/drawing/2014/main" id="{96E24383-FA96-A094-CC43-082C9E00A960}"/>
              </a:ext>
            </a:extLst>
          </p:cNvPr>
          <p:cNvSpPr/>
          <p:nvPr/>
        </p:nvSpPr>
        <p:spPr>
          <a:xfrm>
            <a:off x="870012" y="1340528"/>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SIRS	</a:t>
            </a:r>
          </a:p>
        </p:txBody>
      </p:sp>
      <p:sp>
        <p:nvSpPr>
          <p:cNvPr id="5" name="Flowchart: Process 4">
            <a:extLst>
              <a:ext uri="{FF2B5EF4-FFF2-40B4-BE49-F238E27FC236}">
                <a16:creationId xmlns:a16="http://schemas.microsoft.com/office/drawing/2014/main" id="{77BC150D-979E-45FB-40C2-576C0F97DF6F}"/>
              </a:ext>
            </a:extLst>
          </p:cNvPr>
          <p:cNvSpPr/>
          <p:nvPr/>
        </p:nvSpPr>
        <p:spPr>
          <a:xfrm>
            <a:off x="4569041" y="1340528"/>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AUDIT</a:t>
            </a:r>
          </a:p>
        </p:txBody>
      </p:sp>
      <p:sp>
        <p:nvSpPr>
          <p:cNvPr id="6" name="Flowchart: Process 5">
            <a:extLst>
              <a:ext uri="{FF2B5EF4-FFF2-40B4-BE49-F238E27FC236}">
                <a16:creationId xmlns:a16="http://schemas.microsoft.com/office/drawing/2014/main" id="{97E8775A-947A-7412-9201-076DF5DFFA43}"/>
              </a:ext>
            </a:extLst>
          </p:cNvPr>
          <p:cNvSpPr/>
          <p:nvPr/>
        </p:nvSpPr>
        <p:spPr>
          <a:xfrm>
            <a:off x="8268070" y="1340528"/>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ACTION LIST</a:t>
            </a:r>
          </a:p>
        </p:txBody>
      </p:sp>
      <p:sp>
        <p:nvSpPr>
          <p:cNvPr id="7" name="Flowchart: Process 6">
            <a:extLst>
              <a:ext uri="{FF2B5EF4-FFF2-40B4-BE49-F238E27FC236}">
                <a16:creationId xmlns:a16="http://schemas.microsoft.com/office/drawing/2014/main" id="{A1FD783D-3909-1CE2-E803-DE824D74E103}"/>
              </a:ext>
            </a:extLst>
          </p:cNvPr>
          <p:cNvSpPr/>
          <p:nvPr/>
        </p:nvSpPr>
        <p:spPr>
          <a:xfrm>
            <a:off x="870012" y="4031942"/>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ELEVATOR INSPECTION</a:t>
            </a:r>
          </a:p>
        </p:txBody>
      </p:sp>
      <p:sp>
        <p:nvSpPr>
          <p:cNvPr id="8" name="Flowchart: Process 7">
            <a:extLst>
              <a:ext uri="{FF2B5EF4-FFF2-40B4-BE49-F238E27FC236}">
                <a16:creationId xmlns:a16="http://schemas.microsoft.com/office/drawing/2014/main" id="{8906F97F-EF31-D35B-539C-C53A7D111685}"/>
              </a:ext>
            </a:extLst>
          </p:cNvPr>
          <p:cNvSpPr/>
          <p:nvPr/>
        </p:nvSpPr>
        <p:spPr>
          <a:xfrm>
            <a:off x="4569041" y="4120719"/>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BULK TRASH</a:t>
            </a:r>
          </a:p>
        </p:txBody>
      </p:sp>
      <p:sp>
        <p:nvSpPr>
          <p:cNvPr id="9" name="Flowchart: Process 8">
            <a:extLst>
              <a:ext uri="{FF2B5EF4-FFF2-40B4-BE49-F238E27FC236}">
                <a16:creationId xmlns:a16="http://schemas.microsoft.com/office/drawing/2014/main" id="{279CE346-2726-D51D-55CF-1FD8D16178D1}"/>
              </a:ext>
            </a:extLst>
          </p:cNvPr>
          <p:cNvSpPr/>
          <p:nvPr/>
        </p:nvSpPr>
        <p:spPr>
          <a:xfrm>
            <a:off x="8223681" y="4120719"/>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PENDING PROJECTS</a:t>
            </a:r>
          </a:p>
        </p:txBody>
      </p:sp>
    </p:spTree>
    <p:extLst>
      <p:ext uri="{BB962C8B-B14F-4D97-AF65-F5344CB8AC3E}">
        <p14:creationId xmlns:p14="http://schemas.microsoft.com/office/powerpoint/2010/main" val="95368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3E1D0-ECA3-A3AE-F024-15A726FAA2E2}"/>
              </a:ext>
            </a:extLst>
          </p:cNvPr>
          <p:cNvSpPr txBox="1"/>
          <p:nvPr/>
        </p:nvSpPr>
        <p:spPr>
          <a:xfrm>
            <a:off x="6678620" y="2358107"/>
            <a:ext cx="4802820" cy="830997"/>
          </a:xfrm>
          <a:prstGeom prst="rect">
            <a:avLst/>
          </a:prstGeom>
          <a:noFill/>
        </p:spPr>
        <p:txBody>
          <a:bodyPr wrap="square" rtlCol="0">
            <a:spAutoFit/>
          </a:bodyPr>
          <a:lstStyle/>
          <a:p>
            <a:r>
              <a:rPr lang="en-US" sz="4800" dirty="0"/>
              <a:t>LCG RE-SALE</a:t>
            </a:r>
          </a:p>
        </p:txBody>
      </p:sp>
      <p:sp>
        <p:nvSpPr>
          <p:cNvPr id="6" name="TextBox 5">
            <a:extLst>
              <a:ext uri="{FF2B5EF4-FFF2-40B4-BE49-F238E27FC236}">
                <a16:creationId xmlns:a16="http://schemas.microsoft.com/office/drawing/2014/main" id="{C8FC2929-F02B-FE2A-80FE-54B243AE674E}"/>
              </a:ext>
            </a:extLst>
          </p:cNvPr>
          <p:cNvSpPr txBox="1"/>
          <p:nvPr/>
        </p:nvSpPr>
        <p:spPr>
          <a:xfrm>
            <a:off x="2264151" y="2034942"/>
            <a:ext cx="8316157" cy="2308324"/>
          </a:xfrm>
          <a:prstGeom prst="rect">
            <a:avLst/>
          </a:prstGeom>
          <a:noFill/>
        </p:spPr>
        <p:txBody>
          <a:bodyPr wrap="square">
            <a:spAutoFit/>
          </a:bodyPr>
          <a:lstStyle/>
          <a:p>
            <a:pPr algn="l"/>
            <a:r>
              <a:rPr lang="en-US" b="0" i="0" dirty="0">
                <a:solidFill>
                  <a:srgbClr val="333333"/>
                </a:solidFill>
                <a:effectLst/>
                <a:latin typeface="Open Sans" panose="020B0606030504020204" pitchFamily="34" charset="0"/>
              </a:rPr>
              <a:t>Marilyn Herrera</a:t>
            </a:r>
          </a:p>
          <a:p>
            <a:pPr algn="l"/>
            <a:r>
              <a:rPr lang="en-US" b="0" i="0" u="sng" dirty="0">
                <a:solidFill>
                  <a:srgbClr val="333333"/>
                </a:solidFill>
                <a:effectLst/>
                <a:latin typeface="Open Sans" panose="020B0606030504020204" pitchFamily="34" charset="0"/>
                <a:hlinkClick r:id="rId2"/>
              </a:rPr>
              <a:t>2616 N Garden Drive 202</a:t>
            </a:r>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9-202</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Rita Gonzales and Steven George</a:t>
            </a:r>
          </a:p>
          <a:p>
            <a:pPr algn="l"/>
            <a:r>
              <a:rPr lang="en-US" b="0" i="0" u="sng" dirty="0">
                <a:solidFill>
                  <a:srgbClr val="333333"/>
                </a:solidFill>
                <a:effectLst/>
                <a:latin typeface="Open Sans" panose="020B0606030504020204" pitchFamily="34" charset="0"/>
                <a:hlinkClick r:id="rId3"/>
              </a:rPr>
              <a:t>2855 S Garden Drive 107</a:t>
            </a:r>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24-107</a:t>
            </a:r>
          </a:p>
          <a:p>
            <a:pPr algn="l"/>
            <a:endParaRPr lang="en-US"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3784793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2793</TotalTime>
  <Words>703</Words>
  <Application>Microsoft Office PowerPoint</Application>
  <PresentationFormat>Widescreen</PresentationFormat>
  <Paragraphs>103</Paragraphs>
  <Slides>19</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Aptos</vt:lpstr>
      <vt:lpstr>Calibri</vt:lpstr>
      <vt:lpstr>Gabriola</vt:lpstr>
      <vt:lpstr>Open Sans</vt:lpstr>
      <vt:lpstr>Roboto</vt:lpstr>
      <vt:lpstr>Rockwell</vt:lpstr>
      <vt:lpstr>Rockwell Condensed</vt:lpstr>
      <vt:lpstr>Times New Roman</vt:lpstr>
      <vt:lpstr>Wingdings</vt:lpstr>
      <vt:lpstr>Wood Type</vt:lpstr>
      <vt:lpstr>Acrobat Document</vt:lpstr>
      <vt:lpstr>PowerPoint Presentation</vt:lpstr>
      <vt:lpstr>PowerPoint Presentation</vt:lpstr>
      <vt:lpstr>PowerPoint Presentation</vt:lpstr>
      <vt:lpstr>TREASURER’S REPORT October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Cox</dc:creator>
  <cp:lastModifiedBy>Iris Rosario</cp:lastModifiedBy>
  <cp:revision>37</cp:revision>
  <cp:lastPrinted>2024-11-07T13:49:43Z</cp:lastPrinted>
  <dcterms:created xsi:type="dcterms:W3CDTF">2024-01-29T20:16:59Z</dcterms:created>
  <dcterms:modified xsi:type="dcterms:W3CDTF">2024-11-07T13:52:42Z</dcterms:modified>
</cp:coreProperties>
</file>