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0"/>
  </p:notesMasterIdLst>
  <p:sldIdLst>
    <p:sldId id="256" r:id="rId2"/>
    <p:sldId id="258" r:id="rId3"/>
    <p:sldId id="257" r:id="rId4"/>
    <p:sldId id="269" r:id="rId5"/>
    <p:sldId id="296" r:id="rId6"/>
    <p:sldId id="304" r:id="rId7"/>
    <p:sldId id="344" r:id="rId8"/>
    <p:sldId id="345" r:id="rId9"/>
    <p:sldId id="343" r:id="rId10"/>
    <p:sldId id="305" r:id="rId11"/>
    <p:sldId id="307" r:id="rId12"/>
    <p:sldId id="322" r:id="rId13"/>
    <p:sldId id="350" r:id="rId14"/>
    <p:sldId id="351" r:id="rId15"/>
    <p:sldId id="352" r:id="rId16"/>
    <p:sldId id="353" r:id="rId17"/>
    <p:sldId id="354" r:id="rId18"/>
    <p:sldId id="355" r:id="rId19"/>
    <p:sldId id="358" r:id="rId20"/>
    <p:sldId id="356" r:id="rId21"/>
    <p:sldId id="357" r:id="rId22"/>
    <p:sldId id="359" r:id="rId23"/>
    <p:sldId id="360" r:id="rId24"/>
    <p:sldId id="362" r:id="rId25"/>
    <p:sldId id="361" r:id="rId26"/>
    <p:sldId id="365" r:id="rId27"/>
    <p:sldId id="364" r:id="rId28"/>
    <p:sldId id="363" r:id="rId29"/>
    <p:sldId id="366" r:id="rId30"/>
    <p:sldId id="370" r:id="rId31"/>
    <p:sldId id="369" r:id="rId32"/>
    <p:sldId id="368" r:id="rId33"/>
    <p:sldId id="372" r:id="rId34"/>
    <p:sldId id="373" r:id="rId35"/>
    <p:sldId id="367" r:id="rId36"/>
    <p:sldId id="371" r:id="rId37"/>
    <p:sldId id="309" r:id="rId38"/>
    <p:sldId id="299"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1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167" autoAdjust="0"/>
  </p:normalViewPr>
  <p:slideViewPr>
    <p:cSldViewPr snapToGrid="0">
      <p:cViewPr varScale="1">
        <p:scale>
          <a:sx n="109" d="100"/>
          <a:sy n="109" d="100"/>
        </p:scale>
        <p:origin x="672" y="114"/>
      </p:cViewPr>
      <p:guideLst/>
    </p:cSldViewPr>
  </p:slideViewPr>
  <p:notesTextViewPr>
    <p:cViewPr>
      <p:scale>
        <a:sx n="1" d="1"/>
        <a:sy n="1" d="1"/>
      </p:scale>
      <p:origin x="0" y="0"/>
    </p:cViewPr>
  </p:notesTextViewPr>
  <p:sorterViewPr>
    <p:cViewPr>
      <p:scale>
        <a:sx n="100" d="100"/>
        <a:sy n="100" d="100"/>
      </p:scale>
      <p:origin x="0" y="-3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3D7073A9-D8B9-4B00-AE87-DF277812D127}" type="datetimeFigureOut">
              <a:rPr lang="en-US" smtClean="0"/>
              <a:t>1/14/2025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ED1DC9AE-6533-4BDB-ADC8-E0C378E971AA}" type="slidenum">
              <a:rPr lang="en-US" smtClean="0"/>
              <a:t>‹#›</a:t>
            </a:fld>
            <a:endParaRPr lang="en-US" dirty="0"/>
          </a:p>
        </p:txBody>
      </p:sp>
    </p:spTree>
    <p:extLst>
      <p:ext uri="{BB962C8B-B14F-4D97-AF65-F5344CB8AC3E}">
        <p14:creationId xmlns:p14="http://schemas.microsoft.com/office/powerpoint/2010/main" val="35833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DC9AE-6533-4BDB-ADC8-E0C378E971AA}" type="slidenum">
              <a:rPr lang="en-US" smtClean="0"/>
              <a:t>9</a:t>
            </a:fld>
            <a:endParaRPr lang="en-US" dirty="0"/>
          </a:p>
        </p:txBody>
      </p:sp>
    </p:spTree>
    <p:extLst>
      <p:ext uri="{BB962C8B-B14F-4D97-AF65-F5344CB8AC3E}">
        <p14:creationId xmlns:p14="http://schemas.microsoft.com/office/powerpoint/2010/main" val="94421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DC9AE-6533-4BDB-ADC8-E0C378E971AA}" type="slidenum">
              <a:rPr lang="en-US" smtClean="0"/>
              <a:t>35</a:t>
            </a:fld>
            <a:endParaRPr lang="en-US" dirty="0"/>
          </a:p>
        </p:txBody>
      </p:sp>
    </p:spTree>
    <p:extLst>
      <p:ext uri="{BB962C8B-B14F-4D97-AF65-F5344CB8AC3E}">
        <p14:creationId xmlns:p14="http://schemas.microsoft.com/office/powerpoint/2010/main" val="153016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B33A1F2-FBAB-4E28-B7E7-785C354CDC55}" type="slidenum">
              <a:rPr lang="es-US" smtClean="0"/>
              <a:t>‹#›</a:t>
            </a:fld>
            <a:endParaRPr lang="es-US" dirty="0"/>
          </a:p>
        </p:txBody>
      </p:sp>
    </p:spTree>
    <p:extLst>
      <p:ext uri="{BB962C8B-B14F-4D97-AF65-F5344CB8AC3E}">
        <p14:creationId xmlns:p14="http://schemas.microsoft.com/office/powerpoint/2010/main" val="230936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10549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315140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5" name="Footer Placeholder 4"/>
          <p:cNvSpPr>
            <a:spLocks noGrp="1"/>
          </p:cNvSpPr>
          <p:nvPr>
            <p:ph type="ftr" sz="quarter" idx="11"/>
          </p:nvPr>
        </p:nvSpPr>
        <p:spPr/>
        <p:txBody>
          <a:bodyPr/>
          <a:lstStyle/>
          <a:p>
            <a:endParaRPr lang="es-US" dirty="0"/>
          </a:p>
        </p:txBody>
      </p:sp>
      <p:sp>
        <p:nvSpPr>
          <p:cNvPr id="6" name="Slide Number Placeholder 5"/>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69098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8CDDA11-E6A9-4FD7-B65E-4BB20DA6840E}" type="datetimeFigureOut">
              <a:rPr lang="es-US" smtClean="0"/>
              <a:t>1/14/2025</a:t>
            </a:fld>
            <a:endParaRPr lang="es-US" dirty="0"/>
          </a:p>
        </p:txBody>
      </p:sp>
      <p:sp>
        <p:nvSpPr>
          <p:cNvPr id="5" name="Footer Placeholder 4"/>
          <p:cNvSpPr>
            <a:spLocks noGrp="1"/>
          </p:cNvSpPr>
          <p:nvPr>
            <p:ph type="ftr" sz="quarter" idx="11"/>
          </p:nvPr>
        </p:nvSpPr>
        <p:spPr>
          <a:xfrm>
            <a:off x="2182708" y="6272784"/>
            <a:ext cx="6327648" cy="365125"/>
          </a:xfrm>
        </p:spPr>
        <p:txBody>
          <a:bodyPr/>
          <a:lstStyle/>
          <a:p>
            <a:endParaRPr lang="es-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B33A1F2-FBAB-4E28-B7E7-785C354CDC55}" type="slidenum">
              <a:rPr lang="es-US" smtClean="0"/>
              <a:t>‹#›</a:t>
            </a:fld>
            <a:endParaRPr lang="es-US" dirty="0"/>
          </a:p>
        </p:txBody>
      </p:sp>
    </p:spTree>
    <p:extLst>
      <p:ext uri="{BB962C8B-B14F-4D97-AF65-F5344CB8AC3E}">
        <p14:creationId xmlns:p14="http://schemas.microsoft.com/office/powerpoint/2010/main" val="145475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6" name="Footer Placeholder 5"/>
          <p:cNvSpPr>
            <a:spLocks noGrp="1"/>
          </p:cNvSpPr>
          <p:nvPr>
            <p:ph type="ftr" sz="quarter" idx="11"/>
          </p:nvPr>
        </p:nvSpPr>
        <p:spPr/>
        <p:txBody>
          <a:bodyPr/>
          <a:lstStyle/>
          <a:p>
            <a:endParaRPr lang="es-US" dirty="0"/>
          </a:p>
        </p:txBody>
      </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173480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8" name="Footer Placeholder 7"/>
          <p:cNvSpPr>
            <a:spLocks noGrp="1"/>
          </p:cNvSpPr>
          <p:nvPr>
            <p:ph type="ftr" sz="quarter" idx="11"/>
          </p:nvPr>
        </p:nvSpPr>
        <p:spPr/>
        <p:txBody>
          <a:bodyPr/>
          <a:lstStyle/>
          <a:p>
            <a:endParaRPr lang="es-US" dirty="0"/>
          </a:p>
        </p:txBody>
      </p:sp>
      <p:sp>
        <p:nvSpPr>
          <p:cNvPr id="9" name="Slide Number Placeholder 8"/>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78505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4" name="Footer Placeholder 3"/>
          <p:cNvSpPr>
            <a:spLocks noGrp="1"/>
          </p:cNvSpPr>
          <p:nvPr>
            <p:ph type="ftr" sz="quarter" idx="11"/>
          </p:nvPr>
        </p:nvSpPr>
        <p:spPr/>
        <p:txBody>
          <a:bodyPr/>
          <a:lstStyle/>
          <a:p>
            <a:endParaRPr lang="es-US" dirty="0"/>
          </a:p>
        </p:txBody>
      </p:sp>
      <p:sp>
        <p:nvSpPr>
          <p:cNvPr id="5" name="Slide Number Placeholder 4"/>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79891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3" name="Footer Placeholder 2"/>
          <p:cNvSpPr>
            <a:spLocks noGrp="1"/>
          </p:cNvSpPr>
          <p:nvPr>
            <p:ph type="ftr" sz="quarter" idx="11"/>
          </p:nvPr>
        </p:nvSpPr>
        <p:spPr/>
        <p:txBody>
          <a:bodyPr/>
          <a:lstStyle/>
          <a:p>
            <a:endParaRPr lang="es-US" dirty="0"/>
          </a:p>
        </p:txBody>
      </p:sp>
      <p:sp>
        <p:nvSpPr>
          <p:cNvPr id="4" name="Slide Number Placeholder 3"/>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852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DDA11-E6A9-4FD7-B65E-4BB20DA6840E}" type="datetimeFigureOut">
              <a:rPr lang="es-US" smtClean="0"/>
              <a:t>1/14/2025</a:t>
            </a:fld>
            <a:endParaRPr lang="es-US" dirty="0"/>
          </a:p>
        </p:txBody>
      </p:sp>
      <p:sp>
        <p:nvSpPr>
          <p:cNvPr id="6" name="Footer Placeholder 5"/>
          <p:cNvSpPr>
            <a:spLocks noGrp="1"/>
          </p:cNvSpPr>
          <p:nvPr>
            <p:ph type="ftr" sz="quarter" idx="11"/>
          </p:nvPr>
        </p:nvSpPr>
        <p:spPr/>
        <p:txBody>
          <a:bodyPr/>
          <a:lstStyle/>
          <a:p>
            <a:endParaRPr lang="es-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246557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DDA11-E6A9-4FD7-B65E-4BB20DA6840E}" type="datetimeFigureOut">
              <a:rPr lang="es-US" smtClean="0"/>
              <a:t>1/14/2025</a:t>
            </a:fld>
            <a:endParaRPr lang="es-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B33A1F2-FBAB-4E28-B7E7-785C354CDC55}" type="slidenum">
              <a:rPr lang="es-US" smtClean="0"/>
              <a:t>‹#›</a:t>
            </a:fld>
            <a:endParaRPr lang="es-US" dirty="0"/>
          </a:p>
        </p:txBody>
      </p:sp>
    </p:spTree>
    <p:extLst>
      <p:ext uri="{BB962C8B-B14F-4D97-AF65-F5344CB8AC3E}">
        <p14:creationId xmlns:p14="http://schemas.microsoft.com/office/powerpoint/2010/main" val="342328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2D5538F-BC66-49AD-8A25-EA534E1C4BD8}" type="datetimeFigureOut">
              <a:rPr lang="en-US" smtClean="0"/>
              <a:t>1/14/2025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B8633C5-FACD-458D-AE65-3C44AD309E11}" type="slidenum">
              <a:rPr lang="en-US" smtClean="0"/>
              <a:t>‹#›</a:t>
            </a:fld>
            <a:endParaRPr lang="en-US" dirty="0"/>
          </a:p>
        </p:txBody>
      </p:sp>
    </p:spTree>
    <p:extLst>
      <p:ext uri="{BB962C8B-B14F-4D97-AF65-F5344CB8AC3E}">
        <p14:creationId xmlns:p14="http://schemas.microsoft.com/office/powerpoint/2010/main" val="66915632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loridahealth.gov/environmental-health/swimming-pools/index.htm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ol in a resort&#10;&#10;Description automatically generated">
            <a:extLst>
              <a:ext uri="{FF2B5EF4-FFF2-40B4-BE49-F238E27FC236}">
                <a16:creationId xmlns:a16="http://schemas.microsoft.com/office/drawing/2014/main" xmlns="" id="{6F026A15-B74A-A2C5-0540-C6D8E57EB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1F92643C-F030-4548-D4C2-7CE11B5E5D0C}"/>
              </a:ext>
            </a:extLst>
          </p:cNvPr>
          <p:cNvSpPr/>
          <p:nvPr/>
        </p:nvSpPr>
        <p:spPr>
          <a:xfrm>
            <a:off x="391885" y="332290"/>
            <a:ext cx="11635991" cy="923330"/>
          </a:xfrm>
          <a:prstGeom prst="rect">
            <a:avLst/>
          </a:prstGeom>
          <a:noFill/>
          <a:ln>
            <a:solidFill>
              <a:schemeClr val="accent1">
                <a:lumMod val="20000"/>
                <a:lumOff val="8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984110"/>
                </a:solidFill>
                <a:effectLst/>
              </a:rPr>
              <a:t>Lake Clarke Gardens Association</a:t>
            </a:r>
          </a:p>
        </p:txBody>
      </p:sp>
    </p:spTree>
    <p:extLst>
      <p:ext uri="{BB962C8B-B14F-4D97-AF65-F5344CB8AC3E}">
        <p14:creationId xmlns:p14="http://schemas.microsoft.com/office/powerpoint/2010/main" val="124876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33E1D0-ECA3-A3AE-F024-15A726FAA2E2}"/>
              </a:ext>
            </a:extLst>
          </p:cNvPr>
          <p:cNvSpPr txBox="1"/>
          <p:nvPr/>
        </p:nvSpPr>
        <p:spPr>
          <a:xfrm>
            <a:off x="3970929" y="206406"/>
            <a:ext cx="4802820" cy="830997"/>
          </a:xfrm>
          <a:prstGeom prst="rect">
            <a:avLst/>
          </a:prstGeom>
          <a:noFill/>
        </p:spPr>
        <p:txBody>
          <a:bodyPr wrap="square" rtlCol="0">
            <a:spAutoFit/>
          </a:bodyPr>
          <a:lstStyle/>
          <a:p>
            <a:r>
              <a:rPr lang="en-US" sz="4800" dirty="0"/>
              <a:t>LCG RE-SALE</a:t>
            </a:r>
          </a:p>
        </p:txBody>
      </p:sp>
      <p:sp>
        <p:nvSpPr>
          <p:cNvPr id="6" name="TextBox 5">
            <a:extLst>
              <a:ext uri="{FF2B5EF4-FFF2-40B4-BE49-F238E27FC236}">
                <a16:creationId xmlns:a16="http://schemas.microsoft.com/office/drawing/2014/main" xmlns="" id="{C8FC2929-F02B-FE2A-80FE-54B243AE674E}"/>
              </a:ext>
            </a:extLst>
          </p:cNvPr>
          <p:cNvSpPr txBox="1"/>
          <p:nvPr/>
        </p:nvSpPr>
        <p:spPr>
          <a:xfrm>
            <a:off x="4208360" y="4188364"/>
            <a:ext cx="8316157" cy="1477328"/>
          </a:xfrm>
          <a:prstGeom prst="rect">
            <a:avLst/>
          </a:prstGeom>
          <a:noFill/>
        </p:spPr>
        <p:txBody>
          <a:bodyPr wrap="square">
            <a:spAutoFit/>
          </a:bodyPr>
          <a:lstStyle/>
          <a:p>
            <a:pPr algn="l"/>
            <a:r>
              <a:rPr lang="en-US" dirty="0">
                <a:solidFill>
                  <a:srgbClr val="333333"/>
                </a:solidFill>
                <a:latin typeface="Open Sans" panose="020B0606030504020204" pitchFamily="34" charset="0"/>
              </a:rPr>
              <a:t>Elmer Hillukka and Helen Hillukka</a:t>
            </a:r>
            <a:endParaRPr lang="en-US" b="0" i="0" dirty="0">
              <a:solidFill>
                <a:srgbClr val="333333"/>
              </a:solidFill>
              <a:effectLst/>
              <a:latin typeface="Open Sans" panose="020B0606030504020204" pitchFamily="34" charset="0"/>
            </a:endParaRPr>
          </a:p>
          <a:p>
            <a:pPr algn="l"/>
            <a:r>
              <a:rPr lang="en-US" u="sng" dirty="0">
                <a:solidFill>
                  <a:srgbClr val="333333"/>
                </a:solidFill>
                <a:latin typeface="Open Sans" panose="020B0606030504020204" pitchFamily="34" charset="0"/>
              </a:rPr>
              <a:t>2770 S. Garden Dr., Unit 305</a:t>
            </a:r>
            <a:endParaRPr lang="en-US" b="0" i="0" dirty="0">
              <a:solidFill>
                <a:srgbClr val="333333"/>
              </a:solidFill>
              <a:effectLst/>
              <a:latin typeface="Open Sans" panose="020B0606030504020204" pitchFamily="34" charset="0"/>
            </a:endParaRPr>
          </a:p>
          <a:p>
            <a:pPr algn="l"/>
            <a:r>
              <a:rPr lang="en-US" dirty="0">
                <a:solidFill>
                  <a:srgbClr val="333333"/>
                </a:solidFill>
                <a:latin typeface="Open Sans" panose="020B0606030504020204" pitchFamily="34" charset="0"/>
              </a:rPr>
              <a:t>21-305 (01/13/2025)</a:t>
            </a:r>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p:txBody>
      </p:sp>
      <p:pic>
        <p:nvPicPr>
          <p:cNvPr id="4" name="Picture 3">
            <a:extLst>
              <a:ext uri="{FF2B5EF4-FFF2-40B4-BE49-F238E27FC236}">
                <a16:creationId xmlns:a16="http://schemas.microsoft.com/office/drawing/2014/main" xmlns="" id="{D97BE988-4E1D-92DD-61AF-AA392D949844}"/>
              </a:ext>
            </a:extLst>
          </p:cNvPr>
          <p:cNvPicPr>
            <a:picLocks noChangeAspect="1"/>
          </p:cNvPicPr>
          <p:nvPr/>
        </p:nvPicPr>
        <p:blipFill>
          <a:blip r:embed="rId2"/>
          <a:stretch>
            <a:fillRect/>
          </a:stretch>
        </p:blipFill>
        <p:spPr>
          <a:xfrm>
            <a:off x="1261388" y="1121286"/>
            <a:ext cx="9669224" cy="2915057"/>
          </a:xfrm>
          <a:prstGeom prst="rect">
            <a:avLst/>
          </a:prstGeom>
        </p:spPr>
      </p:pic>
    </p:spTree>
    <p:extLst>
      <p:ext uri="{BB962C8B-B14F-4D97-AF65-F5344CB8AC3E}">
        <p14:creationId xmlns:p14="http://schemas.microsoft.com/office/powerpoint/2010/main" val="378479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FEF58C8-FFA7-2749-C4CD-46F28338DA44}"/>
              </a:ext>
            </a:extLst>
          </p:cNvPr>
          <p:cNvSpPr txBox="1"/>
          <p:nvPr/>
        </p:nvSpPr>
        <p:spPr>
          <a:xfrm>
            <a:off x="3517269" y="1693987"/>
            <a:ext cx="6094520" cy="4247317"/>
          </a:xfrm>
          <a:prstGeom prst="rect">
            <a:avLst/>
          </a:prstGeom>
          <a:noFill/>
        </p:spPr>
        <p:txBody>
          <a:bodyPr wrap="square">
            <a:spAutoFit/>
          </a:bodyPr>
          <a:lstStyle/>
          <a:p>
            <a:pPr algn="ctr" fontAlgn="base"/>
            <a:r>
              <a:rPr lang="pl-PL" sz="1800" b="1" u="sng" dirty="0">
                <a:solidFill>
                  <a:srgbClr val="000000"/>
                </a:solidFill>
                <a:effectLst/>
                <a:latin typeface="Aptos" panose="020B0004020202020204" pitchFamily="34" charset="0"/>
              </a:rPr>
              <a:t>2-202</a:t>
            </a:r>
          </a:p>
          <a:p>
            <a:pPr algn="ctr" fontAlgn="base"/>
            <a:r>
              <a:rPr lang="pl-PL" sz="1800" b="1" u="sng" dirty="0">
                <a:solidFill>
                  <a:srgbClr val="000000"/>
                </a:solidFill>
                <a:effectLst/>
                <a:latin typeface="Aptos" panose="020B0004020202020204" pitchFamily="34" charset="0"/>
              </a:rPr>
              <a:t>7-301</a:t>
            </a:r>
            <a:endParaRPr lang="en-US" sz="1800" b="1" u="sng" dirty="0">
              <a:solidFill>
                <a:srgbClr val="000000"/>
              </a:solidFill>
              <a:effectLst/>
              <a:latin typeface="Aptos" panose="020B0004020202020204" pitchFamily="34" charset="0"/>
            </a:endParaRPr>
          </a:p>
          <a:p>
            <a:pPr algn="ctr" fontAlgn="base"/>
            <a:r>
              <a:rPr lang="pl-PL" sz="1800" b="1" u="sng" dirty="0">
                <a:solidFill>
                  <a:srgbClr val="000000"/>
                </a:solidFill>
                <a:effectLst/>
                <a:latin typeface="Aptos" panose="020B0004020202020204" pitchFamily="34" charset="0"/>
              </a:rPr>
              <a:t>7-307</a:t>
            </a:r>
          </a:p>
          <a:p>
            <a:pPr algn="ctr" fontAlgn="base"/>
            <a:r>
              <a:rPr lang="pl-PL" sz="1800" b="1" u="sng" dirty="0">
                <a:solidFill>
                  <a:srgbClr val="000000"/>
                </a:solidFill>
                <a:effectLst/>
                <a:latin typeface="Aptos" panose="020B0004020202020204" pitchFamily="34" charset="0"/>
              </a:rPr>
              <a:t>8-302</a:t>
            </a:r>
          </a:p>
          <a:p>
            <a:pPr algn="ctr" fontAlgn="base"/>
            <a:r>
              <a:rPr lang="pl-PL" sz="1800" b="1" u="sng" dirty="0">
                <a:solidFill>
                  <a:srgbClr val="000000"/>
                </a:solidFill>
                <a:effectLst/>
                <a:latin typeface="Aptos" panose="020B0004020202020204" pitchFamily="34" charset="0"/>
              </a:rPr>
              <a:t>10-303</a:t>
            </a:r>
          </a:p>
          <a:p>
            <a:pPr algn="ctr" fontAlgn="base"/>
            <a:r>
              <a:rPr lang="pl-PL" sz="1800" b="1" u="sng" dirty="0">
                <a:solidFill>
                  <a:srgbClr val="000000"/>
                </a:solidFill>
                <a:effectLst/>
                <a:latin typeface="Aptos" panose="020B0004020202020204" pitchFamily="34" charset="0"/>
              </a:rPr>
              <a:t>10-310</a:t>
            </a:r>
          </a:p>
          <a:p>
            <a:pPr algn="ctr" fontAlgn="base"/>
            <a:r>
              <a:rPr lang="pl-PL" sz="1800" b="1" u="sng" dirty="0">
                <a:solidFill>
                  <a:srgbClr val="000000"/>
                </a:solidFill>
                <a:effectLst/>
                <a:latin typeface="Aptos" panose="020B0004020202020204" pitchFamily="34" charset="0"/>
              </a:rPr>
              <a:t>10-311</a:t>
            </a:r>
            <a:endParaRPr lang="en-US" sz="1800" b="1" u="sng" dirty="0">
              <a:solidFill>
                <a:srgbClr val="000000"/>
              </a:solidFill>
              <a:effectLst/>
              <a:latin typeface="Aptos" panose="020B0004020202020204" pitchFamily="34" charset="0"/>
            </a:endParaRPr>
          </a:p>
          <a:p>
            <a:pPr algn="ctr" fontAlgn="base"/>
            <a:r>
              <a:rPr lang="pl-PL" sz="1800" b="1" u="sng" dirty="0">
                <a:solidFill>
                  <a:srgbClr val="000000"/>
                </a:solidFill>
                <a:effectLst/>
                <a:latin typeface="Aptos" panose="020B0004020202020204" pitchFamily="34" charset="0"/>
              </a:rPr>
              <a:t>12-101</a:t>
            </a:r>
          </a:p>
          <a:p>
            <a:pPr algn="ctr" fontAlgn="base"/>
            <a:r>
              <a:rPr lang="pl-PL" sz="1800" b="1" u="sng" dirty="0">
                <a:solidFill>
                  <a:srgbClr val="000000"/>
                </a:solidFill>
                <a:effectLst/>
                <a:latin typeface="Aptos" panose="020B0004020202020204" pitchFamily="34" charset="0"/>
              </a:rPr>
              <a:t>12-304</a:t>
            </a:r>
            <a:endParaRPr lang="en-US" sz="1800" b="1" u="sng" dirty="0">
              <a:solidFill>
                <a:srgbClr val="000000"/>
              </a:solidFill>
              <a:effectLst/>
              <a:latin typeface="Aptos" panose="020B0004020202020204" pitchFamily="34" charset="0"/>
            </a:endParaRPr>
          </a:p>
          <a:p>
            <a:pPr algn="ctr" fontAlgn="base"/>
            <a:r>
              <a:rPr lang="pl-PL" sz="1800" b="1" u="sng" dirty="0">
                <a:solidFill>
                  <a:srgbClr val="000000"/>
                </a:solidFill>
                <a:effectLst/>
                <a:latin typeface="Aptos" panose="020B0004020202020204" pitchFamily="34" charset="0"/>
              </a:rPr>
              <a:t>16-311</a:t>
            </a:r>
          </a:p>
          <a:p>
            <a:pPr algn="ctr" fontAlgn="base"/>
            <a:r>
              <a:rPr lang="pl-PL" sz="1800" b="1" u="sng" dirty="0">
                <a:solidFill>
                  <a:srgbClr val="000000"/>
                </a:solidFill>
                <a:effectLst/>
                <a:latin typeface="Aptos" panose="020B0004020202020204" pitchFamily="34" charset="0"/>
              </a:rPr>
              <a:t>20B-305</a:t>
            </a:r>
          </a:p>
          <a:p>
            <a:pPr algn="ctr" fontAlgn="base"/>
            <a:r>
              <a:rPr lang="pl-PL" sz="1800" b="1" u="sng" dirty="0">
                <a:solidFill>
                  <a:srgbClr val="000000"/>
                </a:solidFill>
                <a:effectLst/>
                <a:latin typeface="Aptos" panose="020B0004020202020204" pitchFamily="34" charset="0"/>
              </a:rPr>
              <a:t>22-101</a:t>
            </a:r>
            <a:endParaRPr lang="en-US" sz="1800" b="1" u="sng" dirty="0">
              <a:solidFill>
                <a:srgbClr val="000000"/>
              </a:solidFill>
              <a:effectLst/>
              <a:latin typeface="Aptos" panose="020B0004020202020204" pitchFamily="34" charset="0"/>
            </a:endParaRPr>
          </a:p>
          <a:p>
            <a:pPr algn="ctr" fontAlgn="base"/>
            <a:r>
              <a:rPr lang="pl-PL" sz="1800" b="1" u="sng" dirty="0">
                <a:solidFill>
                  <a:srgbClr val="000000"/>
                </a:solidFill>
                <a:effectLst/>
                <a:latin typeface="Aptos" panose="020B0004020202020204" pitchFamily="34" charset="0"/>
              </a:rPr>
              <a:t>24-101</a:t>
            </a:r>
          </a:p>
          <a:p>
            <a:pPr algn="ctr" fontAlgn="base"/>
            <a:r>
              <a:rPr lang="pl-PL" sz="1800" b="1" u="sng" dirty="0">
                <a:solidFill>
                  <a:srgbClr val="000000"/>
                </a:solidFill>
                <a:effectLst/>
                <a:latin typeface="Aptos" panose="020B0004020202020204" pitchFamily="34" charset="0"/>
              </a:rPr>
              <a:t>26-208</a:t>
            </a:r>
          </a:p>
          <a:p>
            <a:pPr algn="ctr" fontAlgn="base"/>
            <a:endParaRPr lang="en-US" dirty="0"/>
          </a:p>
        </p:txBody>
      </p:sp>
      <p:sp>
        <p:nvSpPr>
          <p:cNvPr id="4" name="TextBox 3">
            <a:extLst>
              <a:ext uri="{FF2B5EF4-FFF2-40B4-BE49-F238E27FC236}">
                <a16:creationId xmlns:a16="http://schemas.microsoft.com/office/drawing/2014/main" xmlns="" id="{4F5B64E9-34E4-CBA8-4210-70C4A3D311AD}"/>
              </a:ext>
            </a:extLst>
          </p:cNvPr>
          <p:cNvSpPr txBox="1"/>
          <p:nvPr/>
        </p:nvSpPr>
        <p:spPr>
          <a:xfrm>
            <a:off x="3067529" y="551844"/>
            <a:ext cx="6428125" cy="954107"/>
          </a:xfrm>
          <a:prstGeom prst="rect">
            <a:avLst/>
          </a:prstGeom>
          <a:noFill/>
        </p:spPr>
        <p:txBody>
          <a:bodyPr wrap="square" rtlCol="0">
            <a:spAutoFit/>
          </a:bodyPr>
          <a:lstStyle/>
          <a:p>
            <a:pPr algn="ctr"/>
            <a:r>
              <a:rPr lang="en-US" sz="2800" dirty="0"/>
              <a:t>LCG APPROVED LEASES</a:t>
            </a:r>
          </a:p>
          <a:p>
            <a:pPr algn="ctr"/>
            <a:r>
              <a:rPr lang="en-US" sz="2800" dirty="0"/>
              <a:t>November 7, 2024-January 13, 2025</a:t>
            </a:r>
          </a:p>
        </p:txBody>
      </p:sp>
      <p:pic>
        <p:nvPicPr>
          <p:cNvPr id="4098" name="Picture 2" descr="Can a Landlord Terminate a Lease Early ...">
            <a:extLst>
              <a:ext uri="{FF2B5EF4-FFF2-40B4-BE49-F238E27FC236}">
                <a16:creationId xmlns:a16="http://schemas.microsoft.com/office/drawing/2014/main" xmlns="" id="{857C7C5F-C57E-13E6-D1CD-D9F2F603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81" y="445728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0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F10DEC-7451-066B-569D-A6B3DBFFE522}"/>
              </a:ext>
            </a:extLst>
          </p:cNvPr>
          <p:cNvSpPr txBox="1"/>
          <p:nvPr/>
        </p:nvSpPr>
        <p:spPr>
          <a:xfrm>
            <a:off x="1828899" y="797511"/>
            <a:ext cx="8534202" cy="923330"/>
          </a:xfrm>
          <a:prstGeom prst="rect">
            <a:avLst/>
          </a:prstGeom>
          <a:noFill/>
        </p:spPr>
        <p:txBody>
          <a:bodyPr wrap="square" rtlCol="0">
            <a:spAutoFit/>
          </a:bodyPr>
          <a:lstStyle/>
          <a:p>
            <a:r>
              <a:rPr lang="en-US" sz="5400" dirty="0"/>
              <a:t>COMMITTEE REPORTS</a:t>
            </a:r>
          </a:p>
        </p:txBody>
      </p:sp>
      <p:pic>
        <p:nvPicPr>
          <p:cNvPr id="3" name="Picture 2">
            <a:extLst>
              <a:ext uri="{FF2B5EF4-FFF2-40B4-BE49-F238E27FC236}">
                <a16:creationId xmlns:a16="http://schemas.microsoft.com/office/drawing/2014/main" xmlns="" id="{95467013-697B-D854-3B05-CDBBF342F561}"/>
              </a:ext>
            </a:extLst>
          </p:cNvPr>
          <p:cNvPicPr>
            <a:picLocks noChangeAspect="1"/>
          </p:cNvPicPr>
          <p:nvPr/>
        </p:nvPicPr>
        <p:blipFill>
          <a:blip r:embed="rId2"/>
          <a:stretch>
            <a:fillRect/>
          </a:stretch>
        </p:blipFill>
        <p:spPr>
          <a:xfrm>
            <a:off x="3940344" y="1866761"/>
            <a:ext cx="4311311" cy="3592759"/>
          </a:xfrm>
          <a:prstGeom prst="rect">
            <a:avLst/>
          </a:prstGeom>
        </p:spPr>
      </p:pic>
    </p:spTree>
    <p:extLst>
      <p:ext uri="{BB962C8B-B14F-4D97-AF65-F5344CB8AC3E}">
        <p14:creationId xmlns:p14="http://schemas.microsoft.com/office/powerpoint/2010/main" val="358557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8295F52-0957-11AF-191F-32E74EBD45E3}"/>
              </a:ext>
            </a:extLst>
          </p:cNvPr>
          <p:cNvPicPr>
            <a:picLocks noChangeAspect="1"/>
          </p:cNvPicPr>
          <p:nvPr/>
        </p:nvPicPr>
        <p:blipFill>
          <a:blip r:embed="rId2"/>
          <a:stretch>
            <a:fillRect/>
          </a:stretch>
        </p:blipFill>
        <p:spPr>
          <a:xfrm>
            <a:off x="3250244" y="722606"/>
            <a:ext cx="5691511" cy="3992552"/>
          </a:xfrm>
          <a:prstGeom prst="rect">
            <a:avLst/>
          </a:prstGeom>
        </p:spPr>
      </p:pic>
    </p:spTree>
    <p:extLst>
      <p:ext uri="{BB962C8B-B14F-4D97-AF65-F5344CB8AC3E}">
        <p14:creationId xmlns:p14="http://schemas.microsoft.com/office/powerpoint/2010/main" val="361694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EEE7FB-2307-41ED-0354-DE9675F0F7A4}"/>
              </a:ext>
            </a:extLst>
          </p:cNvPr>
          <p:cNvPicPr>
            <a:picLocks noChangeAspect="1"/>
          </p:cNvPicPr>
          <p:nvPr/>
        </p:nvPicPr>
        <p:blipFill>
          <a:blip r:embed="rId2"/>
          <a:stretch>
            <a:fillRect/>
          </a:stretch>
        </p:blipFill>
        <p:spPr>
          <a:xfrm>
            <a:off x="2374325" y="1890712"/>
            <a:ext cx="6749608" cy="2290670"/>
          </a:xfrm>
          <a:prstGeom prst="rect">
            <a:avLst/>
          </a:prstGeom>
        </p:spPr>
      </p:pic>
    </p:spTree>
    <p:extLst>
      <p:ext uri="{BB962C8B-B14F-4D97-AF65-F5344CB8AC3E}">
        <p14:creationId xmlns:p14="http://schemas.microsoft.com/office/powerpoint/2010/main" val="36487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D762E4-60FD-7DCC-B861-38492AA6C1FF}"/>
              </a:ext>
            </a:extLst>
          </p:cNvPr>
          <p:cNvPicPr>
            <a:picLocks noChangeAspect="1"/>
          </p:cNvPicPr>
          <p:nvPr/>
        </p:nvPicPr>
        <p:blipFill>
          <a:blip r:embed="rId2"/>
          <a:stretch>
            <a:fillRect/>
          </a:stretch>
        </p:blipFill>
        <p:spPr>
          <a:xfrm>
            <a:off x="2235116" y="1507937"/>
            <a:ext cx="2822798" cy="2570548"/>
          </a:xfrm>
          <a:prstGeom prst="rect">
            <a:avLst/>
          </a:prstGeom>
        </p:spPr>
      </p:pic>
      <p:sp>
        <p:nvSpPr>
          <p:cNvPr id="3" name="TextBox 2">
            <a:extLst>
              <a:ext uri="{FF2B5EF4-FFF2-40B4-BE49-F238E27FC236}">
                <a16:creationId xmlns:a16="http://schemas.microsoft.com/office/drawing/2014/main" xmlns="" id="{9997EB44-CB49-1CD7-8674-9B5B8C2F214E}"/>
              </a:ext>
            </a:extLst>
          </p:cNvPr>
          <p:cNvSpPr txBox="1"/>
          <p:nvPr/>
        </p:nvSpPr>
        <p:spPr>
          <a:xfrm>
            <a:off x="6024977" y="1651247"/>
            <a:ext cx="4974455"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t>Parking Audit</a:t>
            </a:r>
          </a:p>
          <a:p>
            <a:pPr marL="285750" indent="-285750">
              <a:buFont typeface="Arial" panose="020B0604020202020204" pitchFamily="34" charset="0"/>
              <a:buChar char="•"/>
            </a:pPr>
            <a:r>
              <a:rPr lang="en-US" sz="2800" dirty="0"/>
              <a:t>Illegal numbering of spaces</a:t>
            </a:r>
          </a:p>
          <a:p>
            <a:pPr marL="285750" indent="-285750">
              <a:buFont typeface="Arial" panose="020B0604020202020204" pitchFamily="34" charset="0"/>
              <a:buChar char="•"/>
            </a:pPr>
            <a:r>
              <a:rPr lang="en-US" sz="2800" dirty="0"/>
              <a:t>Painting parking numbers</a:t>
            </a:r>
          </a:p>
          <a:p>
            <a:pPr marL="285750" indent="-285750">
              <a:buFont typeface="Arial" panose="020B0604020202020204" pitchFamily="34" charset="0"/>
              <a:buChar char="•"/>
            </a:pPr>
            <a:r>
              <a:rPr lang="en-US" sz="2800" dirty="0"/>
              <a:t>Upcoming project (Decals)</a:t>
            </a:r>
          </a:p>
          <a:p>
            <a:pPr marL="285750" indent="-285750">
              <a:buFont typeface="Arial" panose="020B0604020202020204" pitchFamily="34" charset="0"/>
              <a:buChar char="•"/>
            </a:pPr>
            <a:r>
              <a:rPr lang="en-US" sz="2800" dirty="0"/>
              <a:t>Parking enforcement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8399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W.P.M Bulk Pick-Up | Town of ...">
            <a:extLst>
              <a:ext uri="{FF2B5EF4-FFF2-40B4-BE49-F238E27FC236}">
                <a16:creationId xmlns:a16="http://schemas.microsoft.com/office/drawing/2014/main" xmlns="" id="{5B3F892E-2D7A-8C0B-70A7-B6B50D802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303" y="1285135"/>
            <a:ext cx="4308303" cy="2709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A737F03-503D-132A-D4D6-6D529E59F35A}"/>
              </a:ext>
            </a:extLst>
          </p:cNvPr>
          <p:cNvSpPr txBox="1"/>
          <p:nvPr/>
        </p:nvSpPr>
        <p:spPr>
          <a:xfrm>
            <a:off x="6897949" y="1762880"/>
            <a:ext cx="454536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Maximum of two items per unit per week</a:t>
            </a:r>
          </a:p>
          <a:p>
            <a:pPr marL="285750" indent="-285750">
              <a:buFont typeface="Arial" panose="020B0604020202020204" pitchFamily="34" charset="0"/>
              <a:buChar char="•"/>
            </a:pPr>
            <a:r>
              <a:rPr lang="en-US" dirty="0"/>
              <a:t>Contact the office for scheduling</a:t>
            </a:r>
          </a:p>
          <a:p>
            <a:pPr marL="285750" indent="-285750">
              <a:buFont typeface="Arial" panose="020B0604020202020204" pitchFamily="34" charset="0"/>
              <a:buChar char="•"/>
            </a:pPr>
            <a:r>
              <a:rPr lang="en-US" dirty="0"/>
              <a:t>$100.00 pick up charge to building for items left in common area unclaimed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0112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C2C6A6-ACCA-D5DD-44D8-1131519E11D5}"/>
              </a:ext>
            </a:extLst>
          </p:cNvPr>
          <p:cNvSpPr txBox="1"/>
          <p:nvPr/>
        </p:nvSpPr>
        <p:spPr>
          <a:xfrm>
            <a:off x="277428" y="184666"/>
            <a:ext cx="6094520" cy="8616718"/>
          </a:xfrm>
          <a:prstGeom prst="rect">
            <a:avLst/>
          </a:prstGeom>
          <a:noFill/>
        </p:spPr>
        <p:txBody>
          <a:bodyPr wrap="square">
            <a:spAutoFit/>
          </a:bodyPr>
          <a:lstStyle/>
          <a:p>
            <a:pPr marL="0" marR="0">
              <a:lnSpc>
                <a:spcPct val="115000"/>
              </a:lnSpc>
              <a:spcBef>
                <a:spcPts val="1800"/>
              </a:spcBef>
              <a:spcAft>
                <a:spcPts val="400"/>
              </a:spcAft>
            </a:pPr>
            <a:r>
              <a:rPr lang="en-US" sz="20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Introduction</a:t>
            </a:r>
          </a:p>
          <a:p>
            <a:pPr marL="0" marR="0">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 acknowledgement that every member is entitled by law to inspect official records of the Association as specified in ….. and to ensure that requests to do such are received and responded to as per  F.S. 718.112( ), the Association states the following policy and procedures as allowed to do according to F.S. 718.11 (). These rules are designed to </a:t>
            </a:r>
          </a:p>
          <a:p>
            <a:pPr marL="342900" marR="0" lvl="0" indent="-342900">
              <a:lnSpc>
                <a:spcPct val="115000"/>
              </a:lnSpc>
              <a:buFont typeface="+mj-lt"/>
              <a:buAutoNum type="alphaLcParen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verify transmission and receipt of requests,</a:t>
            </a:r>
          </a:p>
          <a:p>
            <a:pPr marL="342900" marR="0" lvl="0" indent="-342900">
              <a:lnSpc>
                <a:spcPct val="115000"/>
              </a:lnSpc>
              <a:buFont typeface="+mj-lt"/>
              <a:buAutoNum type="alphaLcParen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allow all owners the opportunity to access the Association’s official records,</a:t>
            </a:r>
          </a:p>
          <a:p>
            <a:pPr marL="342900" marR="0" lvl="0" indent="-342900">
              <a:lnSpc>
                <a:spcPct val="115000"/>
              </a:lnSpc>
              <a:spcAft>
                <a:spcPts val="800"/>
              </a:spcAft>
              <a:buFont typeface="+mj-lt"/>
              <a:buAutoNum type="alphaLcParen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give the office the resources (time, staff and finances) to respond to the requests that may be onerous in the normal course of operations.</a:t>
            </a:r>
          </a:p>
          <a:p>
            <a:pPr marR="0" lvl="0">
              <a:lnSpc>
                <a:spcPct val="115000"/>
              </a:lnSpc>
              <a:spcAft>
                <a:spcPts val="800"/>
              </a:spcAft>
            </a:pPr>
            <a:r>
              <a:rPr lang="en-US" sz="20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Policy</a:t>
            </a:r>
          </a:p>
          <a:p>
            <a:pPr marL="342900" marR="0" lvl="0" indent="-342900">
              <a:lnSpc>
                <a:spcPct val="115000"/>
              </a:lnSpc>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Any member of the Association may upon written request, have access to the following Association records and documents:</a:t>
            </a:r>
          </a:p>
          <a:p>
            <a:pPr marL="742950" marR="0" lvl="1" indent="-285750">
              <a:lnSpc>
                <a:spcPct val="115000"/>
              </a:lnSpc>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Governing documents</a:t>
            </a:r>
          </a:p>
          <a:p>
            <a:pPr marL="742950" marR="0" lvl="1" indent="-285750">
              <a:lnSpc>
                <a:spcPct val="115000"/>
              </a:lnSpc>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Budgets</a:t>
            </a:r>
          </a:p>
          <a:p>
            <a:pPr marL="742950" marR="0" lvl="1" indent="-285750">
              <a:lnSpc>
                <a:spcPct val="115000"/>
              </a:lnSpc>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Contracts</a:t>
            </a:r>
          </a:p>
          <a:p>
            <a:pPr marL="742950" marR="0" lvl="1" indent="-285750">
              <a:lnSpc>
                <a:spcPct val="115000"/>
              </a:lnSpc>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Inspection reports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(list all as specified by statute)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Any other records as stipulated by F.S. 718.</a:t>
            </a:r>
          </a:p>
          <a:p>
            <a:pPr marL="342900" marR="0" lvl="0" indent="-342900">
              <a:lnSpc>
                <a:spcPct val="115000"/>
              </a:lnSpc>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following documents are excluded from inspection and copying by owners:</a:t>
            </a:r>
          </a:p>
          <a:p>
            <a:pPr marL="742950" marR="0" lvl="1" indent="-285750">
              <a:lnSpc>
                <a:spcPct val="115000"/>
              </a:lnSpc>
              <a:buFont typeface="+mj-lt"/>
              <a:buAutoNum type="alphaLcPeriod"/>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List as per statute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Response to request as per statute i.e. within 10 days of receipt of written request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relieve the office of some of the burden of retrieving official records, the Association will post several of the statute-specified documents on its website which may be accessed by all owners. </a:t>
            </a:r>
          </a:p>
          <a:p>
            <a:pPr marL="342900" marR="0" lvl="0" indent="-342900">
              <a:lnSpc>
                <a:spcPct val="115000"/>
              </a:lnSpc>
              <a:buFont typeface="+mj-lt"/>
              <a:buAutoNum type="arabicPeriod"/>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Access to inspect the original records would be under the supervision of the Property Manager, with a staff member or Association officer present during such examination. No original documents are to be removed from the LCG Office.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Also any changes to the documents.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50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C9EC7EB2-7E0A-41A8-53D3-052E045C3F8A}"/>
              </a:ext>
            </a:extLst>
          </p:cNvPr>
          <p:cNvSpPr txBox="1"/>
          <p:nvPr/>
        </p:nvSpPr>
        <p:spPr>
          <a:xfrm>
            <a:off x="3746377" y="0"/>
            <a:ext cx="4366003" cy="369332"/>
          </a:xfrm>
          <a:prstGeom prst="rect">
            <a:avLst/>
          </a:prstGeom>
          <a:noFill/>
        </p:spPr>
        <p:txBody>
          <a:bodyPr wrap="none" rtlCol="0">
            <a:spAutoFit/>
          </a:bodyPr>
          <a:lstStyle/>
          <a:p>
            <a:pPr marL="0" marR="0">
              <a:spcAft>
                <a:spcPts val="400"/>
              </a:spcAft>
            </a:pPr>
            <a:r>
              <a:rPr lang="en-US" sz="1800" b="1" kern="1400" spc="-50" dirty="0">
                <a:effectLst/>
                <a:latin typeface="Aptos Display" panose="020B0004020202020204" pitchFamily="34" charset="0"/>
                <a:ea typeface="Times New Roman" panose="02020603050405020304" pitchFamily="18" charset="0"/>
                <a:cs typeface="Times New Roman" panose="02020603050405020304" pitchFamily="18" charset="0"/>
              </a:rPr>
              <a:t>Draft Records Request Policy And Procedures</a:t>
            </a:r>
          </a:p>
        </p:txBody>
      </p:sp>
      <p:sp>
        <p:nvSpPr>
          <p:cNvPr id="5" name="TextBox 4">
            <a:extLst>
              <a:ext uri="{FF2B5EF4-FFF2-40B4-BE49-F238E27FC236}">
                <a16:creationId xmlns:a16="http://schemas.microsoft.com/office/drawing/2014/main" xmlns="" id="{77688F4D-3B19-6D5D-F515-AB1C498824D1}"/>
              </a:ext>
            </a:extLst>
          </p:cNvPr>
          <p:cNvSpPr txBox="1"/>
          <p:nvPr/>
        </p:nvSpPr>
        <p:spPr>
          <a:xfrm>
            <a:off x="6924582" y="491801"/>
            <a:ext cx="3488924" cy="9297930"/>
          </a:xfrm>
          <a:prstGeom prst="rect">
            <a:avLst/>
          </a:prstGeom>
          <a:noFill/>
        </p:spPr>
        <p:txBody>
          <a:bodyPr wrap="square" rtlCol="0">
            <a:spAutoFit/>
          </a:bodyPr>
          <a:lstStyle/>
          <a:p>
            <a:pPr marR="0" lvl="0" algn="l" defTabSz="457200" rtl="0" eaLnBrk="1" fontAlgn="auto" latinLnBrk="0" hangingPunct="1">
              <a:lnSpc>
                <a:spcPct val="115000"/>
              </a:lnSpc>
              <a:spcBef>
                <a:spcPts val="0"/>
              </a:spcBef>
              <a:spcAft>
                <a:spcPts val="0"/>
              </a:spcAft>
              <a:buClrTx/>
              <a:buSzTx/>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6.   	Inspections are limited to a maximum of 	one 8-hour period per month per owner.</a:t>
            </a:r>
          </a:p>
          <a:p>
            <a:pPr marR="0" lvl="0" algn="l" defTabSz="457200" rtl="0" eaLnBrk="1" fontAlgn="auto" latinLnBrk="0" hangingPunct="1">
              <a:lnSpc>
                <a:spcPct val="115000"/>
              </a:lnSpc>
              <a:spcBef>
                <a:spcPts val="0"/>
              </a:spcBef>
              <a:spcAft>
                <a:spcPts val="0"/>
              </a:spcAft>
              <a:buClrTx/>
              <a:buSzTx/>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7. 	Members may also request copies of the 	afore-mentioned documents, at a 	reasonable fee as outlined in the 	Procedures, to cover the cost of retrieving 	and copying. </a:t>
            </a:r>
            <a:r>
              <a:rPr kumimoji="0" lang="en-US" sz="12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What provision for electronic 	copies?</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R="0" lvl="0" algn="l" defTabSz="457200" rtl="0" eaLnBrk="1" fontAlgn="auto" latinLnBrk="0" hangingPunct="1">
              <a:lnSpc>
                <a:spcPct val="115000"/>
              </a:lnSpc>
              <a:spcBef>
                <a:spcPts val="0"/>
              </a:spcBef>
              <a:spcAft>
                <a:spcPts val="800"/>
              </a:spcAft>
              <a:buClrTx/>
              <a:buSzTx/>
              <a:tabLst/>
              <a:defRPr/>
            </a:pPr>
            <a:r>
              <a:rPr kumimoji="0" lang="en-US" sz="12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9.	Use of the records – what is allowed and 	what is prohibited?</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1" fontAlgn="auto" latinLnBrk="0" hangingPunct="1">
              <a:lnSpc>
                <a:spcPct val="115000"/>
              </a:lnSpc>
              <a:spcBef>
                <a:spcPts val="1800"/>
              </a:spcBef>
              <a:spcAft>
                <a:spcPts val="400"/>
              </a:spcAft>
              <a:buClrTx/>
              <a:buSzTx/>
              <a:buFontTx/>
              <a:buNone/>
              <a:tabLst/>
              <a:defRPr/>
            </a:pPr>
            <a:r>
              <a:rPr kumimoji="0" lang="en-US" sz="2000" b="1" i="0" u="none" strike="noStrike" kern="100" cap="none" spc="0" normalizeH="0" baseline="0" noProof="0" dirty="0">
                <a:ln>
                  <a:noFill/>
                </a:ln>
                <a:solidFill>
                  <a:srgbClr val="0F4761"/>
                </a:solidFill>
                <a:effectLst/>
                <a:uLnTx/>
                <a:uFillTx/>
                <a:latin typeface="Aptos Display" panose="020B0004020202020204" pitchFamily="34" charset="0"/>
                <a:ea typeface="Times New Roman" panose="02020603050405020304" pitchFamily="18" charset="0"/>
                <a:cs typeface="Times New Roman" panose="02020603050405020304" pitchFamily="18" charset="0"/>
              </a:rPr>
              <a:t>Procedures</a:t>
            </a:r>
          </a:p>
          <a:p>
            <a:pPr marL="342900" marR="0" lvl="0" indent="-342900" algn="l" defTabSz="457200" rtl="0" eaLnBrk="1" fontAlgn="auto" latinLnBrk="0" hangingPunct="1">
              <a:lnSpc>
                <a:spcPct val="115000"/>
              </a:lnSpc>
              <a:spcBef>
                <a:spcPts val="0"/>
              </a:spcBef>
              <a:spcAft>
                <a:spcPts val="0"/>
              </a:spcAft>
              <a:buClrTx/>
              <a:buSzTx/>
              <a:buFont typeface="+mj-lt"/>
              <a:buAutoNum type="arabicPeriod"/>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Requests for record inspections and copies should be made in writing upon the form attached in Appendix 1, and sent via certified mail, return receipt requested to:</a:t>
            </a:r>
          </a:p>
          <a:p>
            <a:pPr marL="914400" marR="0" lvl="0" indent="0" algn="l" defTabSz="457200" rtl="0" eaLnBrk="1" fontAlgn="auto" latinLnBrk="0" hangingPunct="1">
              <a:lnSpc>
                <a:spcPct val="115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Property Manager,</a:t>
            </a:r>
          </a:p>
          <a:p>
            <a:pPr marL="914400" marR="0" lvl="0" indent="0" algn="l" defTabSz="457200" rtl="0" eaLnBrk="1" fontAlgn="auto" latinLnBrk="0" hangingPunct="1">
              <a:lnSpc>
                <a:spcPct val="115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2981 Florida Mango Road, </a:t>
            </a:r>
          </a:p>
          <a:p>
            <a:pPr marL="914400" marR="0" lvl="0" indent="0" algn="l" defTabSz="457200" rtl="0" eaLnBrk="1" fontAlgn="auto" latinLnBrk="0" hangingPunct="1">
              <a:lnSpc>
                <a:spcPct val="115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Lake Worth, FL 33461.</a:t>
            </a:r>
          </a:p>
          <a:p>
            <a:pPr marL="342900" marR="0" lvl="0" indent="-342900" algn="l" defTabSz="457200" rtl="0" eaLnBrk="1" fontAlgn="auto" latinLnBrk="0" hangingPunct="1">
              <a:lnSpc>
                <a:spcPct val="115000"/>
              </a:lnSpc>
              <a:spcBef>
                <a:spcPts val="0"/>
              </a:spcBef>
              <a:spcAft>
                <a:spcPts val="0"/>
              </a:spcAft>
              <a:buClrTx/>
              <a:buSzTx/>
              <a:buFont typeface="+mj-lt"/>
              <a:buAutoNum type="arabicPeriod"/>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Inspections will be held by appointment as determined by the Property Manager at the Association’s office at the above address.</a:t>
            </a:r>
          </a:p>
          <a:p>
            <a:pPr marL="342900" marR="0" lvl="0" indent="-342900" algn="l" defTabSz="457200" rtl="0" eaLnBrk="1" fontAlgn="auto" latinLnBrk="0" hangingPunct="1">
              <a:lnSpc>
                <a:spcPct val="115000"/>
              </a:lnSpc>
              <a:spcBef>
                <a:spcPts val="0"/>
              </a:spcBef>
              <a:spcAft>
                <a:spcPts val="0"/>
              </a:spcAft>
              <a:buClrTx/>
              <a:buSzTx/>
              <a:buFont typeface="+mj-lt"/>
              <a:buAutoNum type="arabicPeriod"/>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Association may charge 25 cents per page for copies in addition to administrative costs that may be incurred in copying records totaling more than 25 pages. </a:t>
            </a:r>
            <a:r>
              <a:rPr kumimoji="0" lang="en-US" sz="12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Should payment be made prior to the making of the copies?</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0" indent="0" algn="l" defTabSz="457200" rtl="0" eaLnBrk="1" fontAlgn="auto" latinLnBrk="0" hangingPunct="1">
              <a:lnSpc>
                <a:spcPct val="115000"/>
              </a:lnSpc>
              <a:spcBef>
                <a:spcPts val="0"/>
              </a:spcBef>
              <a:spcAft>
                <a:spcPts val="80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457200" rtl="0" eaLnBrk="1" fontAlgn="auto" latinLnBrk="0" hangingPunct="1">
              <a:lnSpc>
                <a:spcPct val="115000"/>
              </a:lnSpc>
              <a:spcBef>
                <a:spcPts val="1800"/>
              </a:spcBef>
              <a:spcAft>
                <a:spcPts val="400"/>
              </a:spcAft>
              <a:buClrTx/>
              <a:buSzTx/>
              <a:buFontTx/>
              <a:buNone/>
              <a:tabLst/>
              <a:defRPr/>
            </a:pPr>
            <a:r>
              <a:rPr kumimoji="0" lang="en-US" sz="2000" b="1" i="0" u="none" strike="noStrike" kern="100" cap="none" spc="0" normalizeH="0" baseline="0" noProof="0" dirty="0">
                <a:ln>
                  <a:noFill/>
                </a:ln>
                <a:solidFill>
                  <a:srgbClr val="0F4761"/>
                </a:solidFill>
                <a:effectLst/>
                <a:uLnTx/>
                <a:uFillTx/>
                <a:latin typeface="Aptos Display" panose="020B0004020202020204" pitchFamily="34" charset="0"/>
                <a:ea typeface="Times New Roman" panose="02020603050405020304" pitchFamily="18" charset="0"/>
                <a:cs typeface="Times New Roman" panose="02020603050405020304" pitchFamily="18" charset="0"/>
              </a:rPr>
              <a:t>Appendix 1. Lake Clarke Gardens Records Request Form </a:t>
            </a:r>
          </a:p>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Name:</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Address </a:t>
            </a:r>
            <a:r>
              <a:rPr kumimoji="0" lang="en-US" sz="1200" b="1"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(Building – Unit#)</a:t>
            </a:r>
            <a:r>
              <a:rPr kumimoji="0" lang="en-US"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Records requested </a:t>
            </a:r>
            <a:r>
              <a:rPr kumimoji="0" lang="en-US" sz="1200" b="1"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(specify exact documents wanted, period covered etc.)</a:t>
            </a:r>
            <a:r>
              <a:rPr kumimoji="0" lang="en-US" sz="1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en-US" sz="1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051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4FC0C5-409B-4275-B2DD-3A93DCDE69CB}"/>
              </a:ext>
            </a:extLst>
          </p:cNvPr>
          <p:cNvPicPr>
            <a:picLocks noChangeAspect="1"/>
          </p:cNvPicPr>
          <p:nvPr/>
        </p:nvPicPr>
        <p:blipFill>
          <a:blip r:embed="rId2"/>
          <a:stretch>
            <a:fillRect/>
          </a:stretch>
        </p:blipFill>
        <p:spPr>
          <a:xfrm>
            <a:off x="579599" y="0"/>
            <a:ext cx="11334643" cy="6858000"/>
          </a:xfrm>
          <a:prstGeom prst="rect">
            <a:avLst/>
          </a:prstGeom>
        </p:spPr>
      </p:pic>
    </p:spTree>
    <p:extLst>
      <p:ext uri="{BB962C8B-B14F-4D97-AF65-F5344CB8AC3E}">
        <p14:creationId xmlns:p14="http://schemas.microsoft.com/office/powerpoint/2010/main" val="189979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81CB93-EB92-EAA3-30C4-1B1032F52E2E}"/>
              </a:ext>
            </a:extLst>
          </p:cNvPr>
          <p:cNvPicPr>
            <a:picLocks noChangeAspect="1"/>
          </p:cNvPicPr>
          <p:nvPr/>
        </p:nvPicPr>
        <p:blipFill>
          <a:blip r:embed="rId2"/>
          <a:stretch>
            <a:fillRect/>
          </a:stretch>
        </p:blipFill>
        <p:spPr>
          <a:xfrm>
            <a:off x="350679" y="0"/>
            <a:ext cx="11841321" cy="6858000"/>
          </a:xfrm>
          <a:prstGeom prst="rect">
            <a:avLst/>
          </a:prstGeom>
        </p:spPr>
      </p:pic>
    </p:spTree>
    <p:extLst>
      <p:ext uri="{BB962C8B-B14F-4D97-AF65-F5344CB8AC3E}">
        <p14:creationId xmlns:p14="http://schemas.microsoft.com/office/powerpoint/2010/main" val="226655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38D9CE-EAB1-516A-FB81-FFDC2588B7EA}"/>
              </a:ext>
            </a:extLst>
          </p:cNvPr>
          <p:cNvPicPr>
            <a:picLocks noChangeAspect="1"/>
          </p:cNvPicPr>
          <p:nvPr/>
        </p:nvPicPr>
        <p:blipFill rotWithShape="1">
          <a:blip r:embed="rId2"/>
          <a:srcRect l="4839" r="4840" b="1"/>
          <a:stretch/>
        </p:blipFill>
        <p:spPr>
          <a:xfrm>
            <a:off x="641684" y="2005"/>
            <a:ext cx="10908632" cy="6853991"/>
          </a:xfrm>
          <a:custGeom>
            <a:avLst/>
            <a:gdLst/>
            <a:ahLst/>
            <a:cxnLst/>
            <a:rect l="l" t="t" r="r" b="b"/>
            <a:pathLst>
              <a:path w="10908632" h="6853991">
                <a:moveTo>
                  <a:pt x="9059739" y="0"/>
                </a:moveTo>
                <a:lnTo>
                  <a:pt x="9694921" y="0"/>
                </a:lnTo>
                <a:lnTo>
                  <a:pt x="9825053" y="165595"/>
                </a:lnTo>
                <a:cubicBezTo>
                  <a:pt x="10505610" y="1075608"/>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5"/>
                </a:cubicBezTo>
                <a:close/>
                <a:moveTo>
                  <a:pt x="2037822" y="0"/>
                </a:moveTo>
                <a:lnTo>
                  <a:pt x="8870810" y="0"/>
                </a:lnTo>
                <a:lnTo>
                  <a:pt x="8877212" y="6103"/>
                </a:lnTo>
                <a:cubicBezTo>
                  <a:pt x="9753207" y="882099"/>
                  <a:pt x="10295021" y="2092276"/>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6"/>
                  <a:pt x="1155426" y="882099"/>
                  <a:pt x="2031421" y="6103"/>
                </a:cubicBezTo>
                <a:close/>
                <a:moveTo>
                  <a:pt x="1213711" y="0"/>
                </a:moveTo>
                <a:lnTo>
                  <a:pt x="1848894" y="0"/>
                </a:lnTo>
                <a:lnTo>
                  <a:pt x="1770204" y="82535"/>
                </a:lnTo>
                <a:cubicBezTo>
                  <a:pt x="966872"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8"/>
                  <a:pt x="1083579" y="165595"/>
                </a:cubicBezTo>
                <a:close/>
              </a:path>
            </a:pathLst>
          </a:custGeom>
        </p:spPr>
      </p:pic>
    </p:spTree>
    <p:extLst>
      <p:ext uri="{BB962C8B-B14F-4D97-AF65-F5344CB8AC3E}">
        <p14:creationId xmlns:p14="http://schemas.microsoft.com/office/powerpoint/2010/main" val="140092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189196-96D4-128C-918F-44812D214B53}"/>
              </a:ext>
            </a:extLst>
          </p:cNvPr>
          <p:cNvPicPr>
            <a:picLocks noChangeAspect="1"/>
          </p:cNvPicPr>
          <p:nvPr/>
        </p:nvPicPr>
        <p:blipFill>
          <a:blip r:embed="rId2"/>
          <a:stretch>
            <a:fillRect/>
          </a:stretch>
        </p:blipFill>
        <p:spPr>
          <a:xfrm>
            <a:off x="177553" y="0"/>
            <a:ext cx="12192000" cy="6815939"/>
          </a:xfrm>
          <a:prstGeom prst="rect">
            <a:avLst/>
          </a:prstGeom>
        </p:spPr>
      </p:pic>
    </p:spTree>
    <p:extLst>
      <p:ext uri="{BB962C8B-B14F-4D97-AF65-F5344CB8AC3E}">
        <p14:creationId xmlns:p14="http://schemas.microsoft.com/office/powerpoint/2010/main" val="375237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41EE28-9712-D40F-85FE-4F61EEA3927B}"/>
              </a:ext>
            </a:extLst>
          </p:cNvPr>
          <p:cNvPicPr>
            <a:picLocks noChangeAspect="1"/>
          </p:cNvPicPr>
          <p:nvPr/>
        </p:nvPicPr>
        <p:blipFill>
          <a:blip r:embed="rId2"/>
          <a:stretch>
            <a:fillRect/>
          </a:stretch>
        </p:blipFill>
        <p:spPr>
          <a:xfrm>
            <a:off x="559293" y="73622"/>
            <a:ext cx="11381173" cy="6710756"/>
          </a:xfrm>
          <a:prstGeom prst="rect">
            <a:avLst/>
          </a:prstGeom>
        </p:spPr>
      </p:pic>
    </p:spTree>
    <p:extLst>
      <p:ext uri="{BB962C8B-B14F-4D97-AF65-F5344CB8AC3E}">
        <p14:creationId xmlns:p14="http://schemas.microsoft.com/office/powerpoint/2010/main" val="256695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6EA279-AB62-D784-DA1C-7F5C51D7C8A1}"/>
              </a:ext>
            </a:extLst>
          </p:cNvPr>
          <p:cNvPicPr>
            <a:picLocks noChangeAspect="1"/>
          </p:cNvPicPr>
          <p:nvPr/>
        </p:nvPicPr>
        <p:blipFill>
          <a:blip r:embed="rId2"/>
          <a:stretch>
            <a:fillRect/>
          </a:stretch>
        </p:blipFill>
        <p:spPr>
          <a:xfrm>
            <a:off x="188803" y="0"/>
            <a:ext cx="11814394" cy="6858000"/>
          </a:xfrm>
          <a:prstGeom prst="rect">
            <a:avLst/>
          </a:prstGeom>
        </p:spPr>
      </p:pic>
    </p:spTree>
    <p:extLst>
      <p:ext uri="{BB962C8B-B14F-4D97-AF65-F5344CB8AC3E}">
        <p14:creationId xmlns:p14="http://schemas.microsoft.com/office/powerpoint/2010/main" val="133708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2E5819-4E21-13ED-0F22-8C64F12D9B6F}"/>
              </a:ext>
            </a:extLst>
          </p:cNvPr>
          <p:cNvPicPr>
            <a:picLocks noChangeAspect="1"/>
          </p:cNvPicPr>
          <p:nvPr/>
        </p:nvPicPr>
        <p:blipFill>
          <a:blip r:embed="rId2"/>
          <a:stretch>
            <a:fillRect/>
          </a:stretch>
        </p:blipFill>
        <p:spPr>
          <a:xfrm>
            <a:off x="119528" y="497148"/>
            <a:ext cx="11952944" cy="6237015"/>
          </a:xfrm>
          <a:prstGeom prst="rect">
            <a:avLst/>
          </a:prstGeom>
        </p:spPr>
      </p:pic>
    </p:spTree>
    <p:extLst>
      <p:ext uri="{BB962C8B-B14F-4D97-AF65-F5344CB8AC3E}">
        <p14:creationId xmlns:p14="http://schemas.microsoft.com/office/powerpoint/2010/main" val="74211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BD9573A-9B93-795A-CB8C-708F79541111}"/>
              </a:ext>
            </a:extLst>
          </p:cNvPr>
          <p:cNvPicPr>
            <a:picLocks noChangeAspect="1"/>
          </p:cNvPicPr>
          <p:nvPr/>
        </p:nvPicPr>
        <p:blipFill>
          <a:blip r:embed="rId2"/>
          <a:stretch>
            <a:fillRect/>
          </a:stretch>
        </p:blipFill>
        <p:spPr>
          <a:xfrm>
            <a:off x="398967" y="0"/>
            <a:ext cx="11678152" cy="6858000"/>
          </a:xfrm>
          <a:prstGeom prst="rect">
            <a:avLst/>
          </a:prstGeom>
        </p:spPr>
      </p:pic>
    </p:spTree>
    <p:extLst>
      <p:ext uri="{BB962C8B-B14F-4D97-AF65-F5344CB8AC3E}">
        <p14:creationId xmlns:p14="http://schemas.microsoft.com/office/powerpoint/2010/main" val="383592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085E728-E274-BC59-1CF8-BA17DF91F5D7}"/>
              </a:ext>
            </a:extLst>
          </p:cNvPr>
          <p:cNvPicPr>
            <a:picLocks noChangeAspect="1"/>
          </p:cNvPicPr>
          <p:nvPr/>
        </p:nvPicPr>
        <p:blipFill>
          <a:blip r:embed="rId2"/>
          <a:stretch>
            <a:fillRect/>
          </a:stretch>
        </p:blipFill>
        <p:spPr>
          <a:xfrm>
            <a:off x="210060" y="0"/>
            <a:ext cx="11771880" cy="6858000"/>
          </a:xfrm>
          <a:prstGeom prst="rect">
            <a:avLst/>
          </a:prstGeom>
        </p:spPr>
      </p:pic>
    </p:spTree>
    <p:extLst>
      <p:ext uri="{BB962C8B-B14F-4D97-AF65-F5344CB8AC3E}">
        <p14:creationId xmlns:p14="http://schemas.microsoft.com/office/powerpoint/2010/main" val="69275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2C172B6-A810-35BA-8056-43B6246DBF44}"/>
              </a:ext>
            </a:extLst>
          </p:cNvPr>
          <p:cNvPicPr>
            <a:picLocks noChangeAspect="1"/>
          </p:cNvPicPr>
          <p:nvPr/>
        </p:nvPicPr>
        <p:blipFill>
          <a:blip r:embed="rId2"/>
          <a:stretch>
            <a:fillRect/>
          </a:stretch>
        </p:blipFill>
        <p:spPr>
          <a:xfrm>
            <a:off x="265172" y="0"/>
            <a:ext cx="11661655" cy="6858000"/>
          </a:xfrm>
          <a:prstGeom prst="rect">
            <a:avLst/>
          </a:prstGeom>
        </p:spPr>
      </p:pic>
    </p:spTree>
    <p:extLst>
      <p:ext uri="{BB962C8B-B14F-4D97-AF65-F5344CB8AC3E}">
        <p14:creationId xmlns:p14="http://schemas.microsoft.com/office/powerpoint/2010/main" val="104138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E1793B-BFD1-DE71-9EA4-7F2695447C6B}"/>
              </a:ext>
            </a:extLst>
          </p:cNvPr>
          <p:cNvPicPr>
            <a:picLocks noChangeAspect="1"/>
          </p:cNvPicPr>
          <p:nvPr/>
        </p:nvPicPr>
        <p:blipFill>
          <a:blip r:embed="rId2"/>
          <a:stretch>
            <a:fillRect/>
          </a:stretch>
        </p:blipFill>
        <p:spPr>
          <a:xfrm>
            <a:off x="0" y="87694"/>
            <a:ext cx="12192000" cy="6682611"/>
          </a:xfrm>
          <a:prstGeom prst="rect">
            <a:avLst/>
          </a:prstGeom>
        </p:spPr>
      </p:pic>
    </p:spTree>
    <p:extLst>
      <p:ext uri="{BB962C8B-B14F-4D97-AF65-F5344CB8AC3E}">
        <p14:creationId xmlns:p14="http://schemas.microsoft.com/office/powerpoint/2010/main" val="403905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D67D98-A1E1-C349-EC9F-515CF3BE3940}"/>
              </a:ext>
            </a:extLst>
          </p:cNvPr>
          <p:cNvPicPr>
            <a:picLocks noChangeAspect="1"/>
          </p:cNvPicPr>
          <p:nvPr/>
        </p:nvPicPr>
        <p:blipFill>
          <a:blip r:embed="rId2"/>
          <a:stretch>
            <a:fillRect/>
          </a:stretch>
        </p:blipFill>
        <p:spPr>
          <a:xfrm>
            <a:off x="97101" y="0"/>
            <a:ext cx="11997797" cy="6858000"/>
          </a:xfrm>
          <a:prstGeom prst="rect">
            <a:avLst/>
          </a:prstGeom>
        </p:spPr>
      </p:pic>
    </p:spTree>
    <p:extLst>
      <p:ext uri="{BB962C8B-B14F-4D97-AF65-F5344CB8AC3E}">
        <p14:creationId xmlns:p14="http://schemas.microsoft.com/office/powerpoint/2010/main" val="3004247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D7BF203-20AE-2758-FD11-DD773EF792C5}"/>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192147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675863-0FBC-9B8B-25CA-FD87D3AB7823}"/>
              </a:ext>
            </a:extLst>
          </p:cNvPr>
          <p:cNvPicPr>
            <a:picLocks noChangeAspect="1"/>
          </p:cNvPicPr>
          <p:nvPr/>
        </p:nvPicPr>
        <p:blipFill>
          <a:blip r:embed="rId2"/>
          <a:stretch>
            <a:fillRect/>
          </a:stretch>
        </p:blipFill>
        <p:spPr>
          <a:xfrm>
            <a:off x="3188820" y="-157018"/>
            <a:ext cx="5463378" cy="6858000"/>
          </a:xfrm>
          <a:prstGeom prst="rect">
            <a:avLst/>
          </a:prstGeom>
        </p:spPr>
      </p:pic>
    </p:spTree>
    <p:extLst>
      <p:ext uri="{BB962C8B-B14F-4D97-AF65-F5344CB8AC3E}">
        <p14:creationId xmlns:p14="http://schemas.microsoft.com/office/powerpoint/2010/main" val="2927681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CAA73FA-2184-C7FF-8823-EA8D00474399}"/>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212291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A1345AF-FA57-8051-0B4C-ACE25D98EF5C}"/>
              </a:ext>
            </a:extLst>
          </p:cNvPr>
          <p:cNvPicPr>
            <a:picLocks noChangeAspect="1"/>
          </p:cNvPicPr>
          <p:nvPr/>
        </p:nvPicPr>
        <p:blipFill>
          <a:blip r:embed="rId2"/>
          <a:stretch>
            <a:fillRect/>
          </a:stretch>
        </p:blipFill>
        <p:spPr>
          <a:xfrm>
            <a:off x="1527946" y="551376"/>
            <a:ext cx="9436242" cy="5307886"/>
          </a:xfrm>
          <a:prstGeom prst="rect">
            <a:avLst/>
          </a:prstGeom>
        </p:spPr>
      </p:pic>
    </p:spTree>
    <p:extLst>
      <p:ext uri="{BB962C8B-B14F-4D97-AF65-F5344CB8AC3E}">
        <p14:creationId xmlns:p14="http://schemas.microsoft.com/office/powerpoint/2010/main" val="82241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63B44F5-774B-795C-7839-3000F4A5F234}"/>
              </a:ext>
            </a:extLst>
          </p:cNvPr>
          <p:cNvPicPr>
            <a:picLocks noChangeAspect="1"/>
          </p:cNvPicPr>
          <p:nvPr/>
        </p:nvPicPr>
        <p:blipFill>
          <a:blip r:embed="rId2"/>
          <a:stretch>
            <a:fillRect/>
          </a:stretch>
        </p:blipFill>
        <p:spPr>
          <a:xfrm>
            <a:off x="1961965" y="71981"/>
            <a:ext cx="9534881" cy="5363370"/>
          </a:xfrm>
          <a:prstGeom prst="rect">
            <a:avLst/>
          </a:prstGeom>
        </p:spPr>
      </p:pic>
    </p:spTree>
    <p:extLst>
      <p:ext uri="{BB962C8B-B14F-4D97-AF65-F5344CB8AC3E}">
        <p14:creationId xmlns:p14="http://schemas.microsoft.com/office/powerpoint/2010/main" val="2806061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E293E49-46D5-5F95-FACE-8A4651D84145}"/>
              </a:ext>
            </a:extLst>
          </p:cNvPr>
          <p:cNvPicPr>
            <a:picLocks noChangeAspect="1"/>
          </p:cNvPicPr>
          <p:nvPr/>
        </p:nvPicPr>
        <p:blipFill>
          <a:blip r:embed="rId2"/>
          <a:stretch>
            <a:fillRect/>
          </a:stretch>
        </p:blipFill>
        <p:spPr>
          <a:xfrm>
            <a:off x="1401553" y="586886"/>
            <a:ext cx="9388894" cy="5281253"/>
          </a:xfrm>
          <a:prstGeom prst="rect">
            <a:avLst/>
          </a:prstGeom>
        </p:spPr>
      </p:pic>
    </p:spTree>
    <p:extLst>
      <p:ext uri="{BB962C8B-B14F-4D97-AF65-F5344CB8AC3E}">
        <p14:creationId xmlns:p14="http://schemas.microsoft.com/office/powerpoint/2010/main" val="194920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0DDD756-BF8A-F213-FF8E-6E57360611F2}"/>
              </a:ext>
            </a:extLst>
          </p:cNvPr>
          <p:cNvPicPr>
            <a:picLocks noChangeAspect="1"/>
          </p:cNvPicPr>
          <p:nvPr/>
        </p:nvPicPr>
        <p:blipFill>
          <a:blip r:embed="rId2"/>
          <a:stretch>
            <a:fillRect/>
          </a:stretch>
        </p:blipFill>
        <p:spPr>
          <a:xfrm>
            <a:off x="408373" y="187392"/>
            <a:ext cx="10946167" cy="6157219"/>
          </a:xfrm>
          <a:prstGeom prst="rect">
            <a:avLst/>
          </a:prstGeom>
        </p:spPr>
      </p:pic>
    </p:spTree>
    <p:extLst>
      <p:ext uri="{BB962C8B-B14F-4D97-AF65-F5344CB8AC3E}">
        <p14:creationId xmlns:p14="http://schemas.microsoft.com/office/powerpoint/2010/main" val="4241279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0721CFC-475F-F677-A0B9-68D25532C271}"/>
              </a:ext>
            </a:extLst>
          </p:cNvPr>
          <p:cNvPicPr>
            <a:picLocks noChangeAspect="1"/>
          </p:cNvPicPr>
          <p:nvPr/>
        </p:nvPicPr>
        <p:blipFill>
          <a:blip r:embed="rId3"/>
          <a:stretch>
            <a:fillRect/>
          </a:stretch>
        </p:blipFill>
        <p:spPr>
          <a:xfrm>
            <a:off x="710215" y="150920"/>
            <a:ext cx="11008310" cy="6192175"/>
          </a:xfrm>
          <a:prstGeom prst="rect">
            <a:avLst/>
          </a:prstGeom>
        </p:spPr>
      </p:pic>
    </p:spTree>
    <p:extLst>
      <p:ext uri="{BB962C8B-B14F-4D97-AF65-F5344CB8AC3E}">
        <p14:creationId xmlns:p14="http://schemas.microsoft.com/office/powerpoint/2010/main" val="1484575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F24915-9B44-B58E-0F53-D467C0D92C6C}"/>
              </a:ext>
            </a:extLst>
          </p:cNvPr>
          <p:cNvPicPr>
            <a:picLocks noChangeAspect="1"/>
          </p:cNvPicPr>
          <p:nvPr/>
        </p:nvPicPr>
        <p:blipFill>
          <a:blip r:embed="rId2"/>
          <a:stretch>
            <a:fillRect/>
          </a:stretch>
        </p:blipFill>
        <p:spPr>
          <a:xfrm>
            <a:off x="435006" y="329434"/>
            <a:ext cx="10901778" cy="6132251"/>
          </a:xfrm>
          <a:prstGeom prst="rect">
            <a:avLst/>
          </a:prstGeom>
        </p:spPr>
      </p:pic>
    </p:spTree>
    <p:extLst>
      <p:ext uri="{BB962C8B-B14F-4D97-AF65-F5344CB8AC3E}">
        <p14:creationId xmlns:p14="http://schemas.microsoft.com/office/powerpoint/2010/main" val="2224942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VP/Dean of Students Candidates Open ...">
            <a:extLst>
              <a:ext uri="{FF2B5EF4-FFF2-40B4-BE49-F238E27FC236}">
                <a16:creationId xmlns:a16="http://schemas.microsoft.com/office/drawing/2014/main" xmlns="" id="{3DE84D34-3AE2-7C52-7926-44140380F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964" y="793396"/>
            <a:ext cx="5853249" cy="355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8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E46D226-B26F-9D9C-5A80-83631B45B59F}"/>
              </a:ext>
            </a:extLst>
          </p:cNvPr>
          <p:cNvSpPr txBox="1"/>
          <p:nvPr/>
        </p:nvSpPr>
        <p:spPr>
          <a:xfrm>
            <a:off x="2450237" y="2849731"/>
            <a:ext cx="7776839" cy="707886"/>
          </a:xfrm>
          <a:prstGeom prst="rect">
            <a:avLst/>
          </a:prstGeom>
          <a:noFill/>
        </p:spPr>
        <p:txBody>
          <a:bodyPr wrap="square" rtlCol="0">
            <a:spAutoFit/>
          </a:bodyPr>
          <a:lstStyle/>
          <a:p>
            <a:pPr algn="ctr"/>
            <a:r>
              <a:rPr lang="en-US" sz="4000" dirty="0"/>
              <a:t>ADJOURNMENT</a:t>
            </a:r>
          </a:p>
        </p:txBody>
      </p:sp>
    </p:spTree>
    <p:extLst>
      <p:ext uri="{BB962C8B-B14F-4D97-AF65-F5344CB8AC3E}">
        <p14:creationId xmlns:p14="http://schemas.microsoft.com/office/powerpoint/2010/main" val="415130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DBA1B-1229-ECA0-6CCC-69F7EC2275F7}"/>
              </a:ext>
            </a:extLst>
          </p:cNvPr>
          <p:cNvSpPr>
            <a:spLocks noGrp="1"/>
          </p:cNvSpPr>
          <p:nvPr>
            <p:ph type="ctrTitle"/>
          </p:nvPr>
        </p:nvSpPr>
        <p:spPr>
          <a:xfrm>
            <a:off x="4953741" y="1689047"/>
            <a:ext cx="6173242" cy="1957881"/>
          </a:xfrm>
        </p:spPr>
        <p:txBody>
          <a:bodyPr anchor="b">
            <a:normAutofit/>
          </a:bodyPr>
          <a:lstStyle/>
          <a:p>
            <a:r>
              <a:rPr lang="en-US" sz="4800" b="1" dirty="0">
                <a:solidFill>
                  <a:schemeClr val="tx1"/>
                </a:solidFill>
              </a:rPr>
              <a:t>TREASURER’S REPORT</a:t>
            </a:r>
            <a:br>
              <a:rPr lang="en-US" sz="4800" b="1" dirty="0">
                <a:solidFill>
                  <a:schemeClr val="tx1"/>
                </a:solidFill>
              </a:rPr>
            </a:br>
            <a:r>
              <a:rPr lang="en-US" sz="4800" b="1" dirty="0">
                <a:solidFill>
                  <a:schemeClr val="tx1"/>
                </a:solidFill>
              </a:rPr>
              <a:t> December 2024</a:t>
            </a:r>
          </a:p>
        </p:txBody>
      </p:sp>
      <p:pic>
        <p:nvPicPr>
          <p:cNvPr id="49" name="Graphic 48" descr="Money">
            <a:extLst>
              <a:ext uri="{FF2B5EF4-FFF2-40B4-BE49-F238E27FC236}">
                <a16:creationId xmlns:a16="http://schemas.microsoft.com/office/drawing/2014/main" xmlns="" id="{5658D71F-15AB-9E91-28FB-8F0DD9D05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58377" y="2034981"/>
            <a:ext cx="2874120" cy="2874120"/>
          </a:xfrm>
          <a:prstGeom prst="rect">
            <a:avLst/>
          </a:prstGeom>
        </p:spPr>
      </p:pic>
      <p:sp>
        <p:nvSpPr>
          <p:cNvPr id="3" name="TextBox 2">
            <a:extLst>
              <a:ext uri="{FF2B5EF4-FFF2-40B4-BE49-F238E27FC236}">
                <a16:creationId xmlns:a16="http://schemas.microsoft.com/office/drawing/2014/main" xmlns="" id="{52E38AE9-5176-EB2A-2900-979C7DEBC330}"/>
              </a:ext>
            </a:extLst>
          </p:cNvPr>
          <p:cNvSpPr txBox="1"/>
          <p:nvPr/>
        </p:nvSpPr>
        <p:spPr>
          <a:xfrm>
            <a:off x="1753101" y="4522622"/>
            <a:ext cx="8305800" cy="64633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2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883239-1E3A-04F9-3D70-19817CE8CB0F}"/>
              </a:ext>
            </a:extLst>
          </p:cNvPr>
          <p:cNvPicPr>
            <a:picLocks noChangeAspect="1"/>
          </p:cNvPicPr>
          <p:nvPr/>
        </p:nvPicPr>
        <p:blipFill>
          <a:blip r:embed="rId2"/>
          <a:stretch>
            <a:fillRect/>
          </a:stretch>
        </p:blipFill>
        <p:spPr>
          <a:xfrm>
            <a:off x="3329126" y="0"/>
            <a:ext cx="6365290" cy="6858000"/>
          </a:xfrm>
          <a:prstGeom prst="rect">
            <a:avLst/>
          </a:prstGeom>
        </p:spPr>
      </p:pic>
    </p:spTree>
    <p:extLst>
      <p:ext uri="{BB962C8B-B14F-4D97-AF65-F5344CB8AC3E}">
        <p14:creationId xmlns:p14="http://schemas.microsoft.com/office/powerpoint/2010/main" val="334221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C1EB579-14C9-722E-141B-117913800CD9}"/>
              </a:ext>
            </a:extLst>
          </p:cNvPr>
          <p:cNvSpPr txBox="1"/>
          <p:nvPr/>
        </p:nvSpPr>
        <p:spPr>
          <a:xfrm>
            <a:off x="3667957" y="340414"/>
            <a:ext cx="4856086" cy="523220"/>
          </a:xfrm>
          <a:prstGeom prst="rect">
            <a:avLst/>
          </a:prstGeom>
          <a:noFill/>
        </p:spPr>
        <p:txBody>
          <a:bodyPr wrap="square" rtlCol="0">
            <a:spAutoFit/>
          </a:bodyPr>
          <a:lstStyle/>
          <a:p>
            <a:r>
              <a:rPr lang="en-US" sz="2800" b="1" dirty="0"/>
              <a:t>MANAGER’S UPDATE</a:t>
            </a:r>
          </a:p>
        </p:txBody>
      </p:sp>
      <p:sp>
        <p:nvSpPr>
          <p:cNvPr id="4" name="Flowchart: Process 3">
            <a:extLst>
              <a:ext uri="{FF2B5EF4-FFF2-40B4-BE49-F238E27FC236}">
                <a16:creationId xmlns:a16="http://schemas.microsoft.com/office/drawing/2014/main" xmlns="" id="{96E24383-FA96-A094-CC43-082C9E00A960}"/>
              </a:ext>
            </a:extLst>
          </p:cNvPr>
          <p:cNvSpPr/>
          <p:nvPr/>
        </p:nvSpPr>
        <p:spPr>
          <a:xfrm>
            <a:off x="870012"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UPCOMING PROJECTS</a:t>
            </a:r>
          </a:p>
        </p:txBody>
      </p:sp>
      <p:sp>
        <p:nvSpPr>
          <p:cNvPr id="5" name="Flowchart: Process 4">
            <a:extLst>
              <a:ext uri="{FF2B5EF4-FFF2-40B4-BE49-F238E27FC236}">
                <a16:creationId xmlns:a16="http://schemas.microsoft.com/office/drawing/2014/main" xmlns="" id="{77BC150D-979E-45FB-40C2-576C0F97DF6F}"/>
              </a:ext>
            </a:extLst>
          </p:cNvPr>
          <p:cNvSpPr/>
          <p:nvPr/>
        </p:nvSpPr>
        <p:spPr>
          <a:xfrm>
            <a:off x="4569041"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POOL SIGN</a:t>
            </a:r>
          </a:p>
        </p:txBody>
      </p:sp>
      <p:sp>
        <p:nvSpPr>
          <p:cNvPr id="6" name="Flowchart: Process 5">
            <a:extLst>
              <a:ext uri="{FF2B5EF4-FFF2-40B4-BE49-F238E27FC236}">
                <a16:creationId xmlns:a16="http://schemas.microsoft.com/office/drawing/2014/main" xmlns="" id="{97E8775A-947A-7412-9201-076DF5DFFA43}"/>
              </a:ext>
            </a:extLst>
          </p:cNvPr>
          <p:cNvSpPr/>
          <p:nvPr/>
        </p:nvSpPr>
        <p:spPr>
          <a:xfrm>
            <a:off x="8268070" y="1340528"/>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AUDIT</a:t>
            </a:r>
          </a:p>
        </p:txBody>
      </p:sp>
      <p:sp>
        <p:nvSpPr>
          <p:cNvPr id="7" name="Flowchart: Process 6">
            <a:extLst>
              <a:ext uri="{FF2B5EF4-FFF2-40B4-BE49-F238E27FC236}">
                <a16:creationId xmlns:a16="http://schemas.microsoft.com/office/drawing/2014/main" xmlns="" id="{A1FD783D-3909-1CE2-E803-DE824D74E103}"/>
              </a:ext>
            </a:extLst>
          </p:cNvPr>
          <p:cNvSpPr/>
          <p:nvPr/>
        </p:nvSpPr>
        <p:spPr>
          <a:xfrm>
            <a:off x="870012" y="4031942"/>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YEAR</a:t>
            </a:r>
          </a:p>
        </p:txBody>
      </p:sp>
      <p:sp>
        <p:nvSpPr>
          <p:cNvPr id="8" name="Flowchart: Process 7">
            <a:extLst>
              <a:ext uri="{FF2B5EF4-FFF2-40B4-BE49-F238E27FC236}">
                <a16:creationId xmlns:a16="http://schemas.microsoft.com/office/drawing/2014/main" xmlns="" id="{8906F97F-EF31-D35B-539C-C53A7D111685}"/>
              </a:ext>
            </a:extLst>
          </p:cNvPr>
          <p:cNvSpPr/>
          <p:nvPr/>
        </p:nvSpPr>
        <p:spPr>
          <a:xfrm>
            <a:off x="4569041" y="4120719"/>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 </a:t>
            </a:r>
          </a:p>
        </p:txBody>
      </p:sp>
      <p:sp>
        <p:nvSpPr>
          <p:cNvPr id="9" name="Flowchart: Process 8">
            <a:extLst>
              <a:ext uri="{FF2B5EF4-FFF2-40B4-BE49-F238E27FC236}">
                <a16:creationId xmlns:a16="http://schemas.microsoft.com/office/drawing/2014/main" xmlns="" id="{279CE346-2726-D51D-55CF-1FD8D16178D1}"/>
              </a:ext>
            </a:extLst>
          </p:cNvPr>
          <p:cNvSpPr/>
          <p:nvPr/>
        </p:nvSpPr>
        <p:spPr>
          <a:xfrm>
            <a:off x="8223681" y="4120719"/>
            <a:ext cx="3053918" cy="237921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SUMMARY</a:t>
            </a:r>
          </a:p>
        </p:txBody>
      </p:sp>
    </p:spTree>
    <p:extLst>
      <p:ext uri="{BB962C8B-B14F-4D97-AF65-F5344CB8AC3E}">
        <p14:creationId xmlns:p14="http://schemas.microsoft.com/office/powerpoint/2010/main" val="95368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12B2CD-BE6B-F9D5-D23F-D1A77434F90E}"/>
              </a:ext>
            </a:extLst>
          </p:cNvPr>
          <p:cNvSpPr txBox="1"/>
          <p:nvPr/>
        </p:nvSpPr>
        <p:spPr>
          <a:xfrm>
            <a:off x="0" y="-7187"/>
            <a:ext cx="5520016" cy="5652830"/>
          </a:xfrm>
          <a:prstGeom prst="rect">
            <a:avLst/>
          </a:prstGeom>
          <a:noFill/>
        </p:spPr>
        <p:txBody>
          <a:bodyPr wrap="square">
            <a:spAutoFit/>
          </a:bodyPr>
          <a:lstStyle/>
          <a:p>
            <a:pPr algn="l" fontAlgn="ctr">
              <a:spcAft>
                <a:spcPts val="1500"/>
              </a:spcAft>
            </a:pPr>
            <a:r>
              <a:rPr lang="en-US" b="0" i="0" dirty="0">
                <a:solidFill>
                  <a:srgbClr val="001D35"/>
                </a:solidFill>
                <a:effectLst/>
                <a:latin typeface="Google Sans"/>
              </a:rPr>
              <a:t>In Florida, public swimming pools can't be open at night unless they have proper lighting and the local building department approves it. The Florida Department of Health's Environmental Health Division doesn't specify hours for community pools, but state codes regulate them. </a:t>
            </a:r>
          </a:p>
          <a:p>
            <a:pPr algn="l">
              <a:spcBef>
                <a:spcPts val="1500"/>
              </a:spcBef>
              <a:spcAft>
                <a:spcPts val="750"/>
              </a:spcAft>
            </a:pPr>
            <a:r>
              <a:rPr lang="en-US" b="0" i="0" dirty="0">
                <a:solidFill>
                  <a:srgbClr val="001D35"/>
                </a:solidFill>
                <a:effectLst/>
                <a:latin typeface="Google Sans"/>
              </a:rPr>
              <a:t>Night swimming regulations</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Lighting</a:t>
            </a:r>
            <a:r>
              <a:rPr lang="en-US" b="0" i="0" dirty="0">
                <a:solidFill>
                  <a:srgbClr val="001D35"/>
                </a:solidFill>
                <a:effectLst/>
                <a:latin typeface="Google Sans"/>
              </a:rPr>
              <a:t>: Pools must have proper lighting for safety. This includes underwater and overhead lighting. </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Lighting plan</a:t>
            </a:r>
            <a:r>
              <a:rPr lang="en-US" b="0" i="0" dirty="0">
                <a:solidFill>
                  <a:srgbClr val="001D35"/>
                </a:solidFill>
                <a:effectLst/>
                <a:latin typeface="Google Sans"/>
              </a:rPr>
              <a:t>: The lighting plan must be approved by the local building department after a professional conducts a field inspection. </a:t>
            </a:r>
          </a:p>
          <a:p>
            <a:pPr algn="l" fontAlgn="ctr">
              <a:spcBef>
                <a:spcPts val="750"/>
              </a:spcBef>
              <a:spcAft>
                <a:spcPts val="600"/>
              </a:spcAft>
              <a:buFont typeface="Arial" panose="020B0604020202020204" pitchFamily="34" charset="0"/>
              <a:buChar char="•"/>
            </a:pPr>
            <a:r>
              <a:rPr lang="en-US" b="1" i="0" dirty="0">
                <a:solidFill>
                  <a:srgbClr val="001D35"/>
                </a:solidFill>
                <a:effectLst/>
                <a:latin typeface="Google Sans"/>
              </a:rPr>
              <a:t>Pool permit</a:t>
            </a:r>
            <a:r>
              <a:rPr lang="en-US" b="0" i="0" dirty="0">
                <a:solidFill>
                  <a:srgbClr val="001D35"/>
                </a:solidFill>
                <a:effectLst/>
                <a:latin typeface="Google Sans"/>
              </a:rPr>
              <a:t>: The pool permit will note if the pool is approved for night swimming. </a:t>
            </a:r>
          </a:p>
          <a:p>
            <a:pPr algn="l">
              <a:spcBef>
                <a:spcPts val="750"/>
              </a:spcBef>
              <a:spcAft>
                <a:spcPts val="1500"/>
              </a:spcAft>
              <a:buFont typeface="Arial" panose="020B0604020202020204" pitchFamily="34" charset="0"/>
              <a:buChar char="•"/>
            </a:pPr>
            <a:r>
              <a:rPr lang="en-US" b="1" i="0" dirty="0">
                <a:solidFill>
                  <a:srgbClr val="001D35"/>
                </a:solidFill>
                <a:effectLst/>
                <a:latin typeface="Google Sans"/>
              </a:rPr>
              <a:t>Pool hours</a:t>
            </a:r>
            <a:r>
              <a:rPr lang="en-US" b="0" i="0" dirty="0">
                <a:solidFill>
                  <a:srgbClr val="001D35"/>
                </a:solidFill>
                <a:effectLst/>
                <a:latin typeface="Google Sans"/>
              </a:rPr>
              <a:t>: Pool hours must be posted on the rules sign. </a:t>
            </a:r>
          </a:p>
        </p:txBody>
      </p:sp>
      <p:sp>
        <p:nvSpPr>
          <p:cNvPr id="4" name="Rectangle 1">
            <a:extLst>
              <a:ext uri="{FF2B5EF4-FFF2-40B4-BE49-F238E27FC236}">
                <a16:creationId xmlns:a16="http://schemas.microsoft.com/office/drawing/2014/main" xmlns="" id="{CE160869-7190-B5BD-4227-99673022C613}"/>
              </a:ext>
            </a:extLst>
          </p:cNvPr>
          <p:cNvSpPr>
            <a:spLocks noChangeArrowheads="1"/>
          </p:cNvSpPr>
          <p:nvPr/>
        </p:nvSpPr>
        <p:spPr bwMode="auto">
          <a:xfrm>
            <a:off x="550415" y="588589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4264" rIns="0" bIns="1904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F1F1F"/>
                </a:solidFill>
                <a:effectLst/>
                <a:latin typeface="Roboto" panose="02000000000000000000" pitchFamily="2" charset="0"/>
                <a:hlinkClick r:id="rId2"/>
              </a:rPr>
              <a:t/>
            </a:r>
            <a:br>
              <a:rPr kumimoji="0" lang="en-US" altLang="en-US" sz="1000" b="0" i="0" u="none" strike="noStrike" cap="none" normalizeH="0" baseline="0" dirty="0">
                <a:ln>
                  <a:noFill/>
                </a:ln>
                <a:solidFill>
                  <a:srgbClr val="1F1F1F"/>
                </a:solidFill>
                <a:effectLst/>
                <a:latin typeface="Roboto" panose="02000000000000000000" pitchFamily="2" charset="0"/>
                <a:hlinkClick r:id="rId2"/>
              </a:rPr>
            </a:br>
            <a:endParaRPr kumimoji="0" lang="en-US" altLang="en-US" sz="1600" b="0" i="0" u="none" strike="noStrike" cap="none" normalizeH="0" baseline="0" dirty="0">
              <a:ln>
                <a:noFill/>
              </a:ln>
              <a:solidFill>
                <a:srgbClr val="1F1F1F"/>
              </a:solidFill>
              <a:effectLst/>
              <a:latin typeface="Roboto" panose="02000000000000000000" pitchFamily="2"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1F1F"/>
                </a:solidFill>
                <a:effectLst/>
                <a:latin typeface="Roboto" panose="02000000000000000000" pitchFamily="2" charset="0"/>
                <a:hlinkClick r:id="rId2"/>
              </a:rPr>
              <a:t>Public Swimming Pools | Florida Department of Health</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F1F1F"/>
                </a:solidFill>
                <a:effectLst/>
                <a:latin typeface="Roboto" panose="02000000000000000000" pitchFamily="2" charset="0"/>
                <a:hlinkClick r:id="rId2"/>
              </a:rPr>
              <a:t> </a:t>
            </a:r>
            <a:r>
              <a:rPr kumimoji="0" lang="en-US" altLang="en-US" sz="900" b="0" i="0" u="none" strike="noStrike" cap="none" normalizeH="0" baseline="0" dirty="0">
                <a:ln>
                  <a:noFill/>
                </a:ln>
                <a:solidFill>
                  <a:srgbClr val="1F1F1F"/>
                </a:solidFill>
                <a:effectLst/>
                <a:latin typeface="Roboto" panose="02000000000000000000" pitchFamily="2" charset="0"/>
              </a:rPr>
              <a:t> </a:t>
            </a:r>
            <a:r>
              <a:rPr kumimoji="0" lang="en-US" altLang="en-US" sz="1600" b="0" i="0" u="none" strike="noStrike" cap="none" normalizeH="0" baseline="0" dirty="0">
                <a:ln>
                  <a:noFill/>
                </a:ln>
                <a:solidFill>
                  <a:srgbClr val="1F1F1F"/>
                </a:solidFill>
                <a:effectLst/>
                <a:latin typeface="Roboto" panose="02000000000000000000" pitchFamily="2" charset="0"/>
                <a:hlinkClick r:id="rId2"/>
              </a:rPr>
              <a:t>      </a:t>
            </a:r>
            <a:endParaRPr kumimoji="0" lang="en-US" altLang="en-US" sz="900" b="0" i="0" u="none" strike="noStrike" cap="none" normalizeH="0" baseline="0" dirty="0">
              <a:ln>
                <a:noFill/>
              </a:ln>
              <a:solidFill>
                <a:srgbClr val="1F1F1F"/>
              </a:solidFill>
              <a:effectLst/>
              <a:latin typeface="Roboto" panose="02000000000000000000" pitchFamily="2"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02124"/>
                </a:solidFill>
                <a:effectLst/>
                <a:latin typeface="Roboto" panose="02000000000000000000" pitchFamily="2" charset="0"/>
                <a:hlinkClick r:id="rId2"/>
              </a:rPr>
              <a:t>Florida Department of Health (.gov)</a:t>
            </a:r>
            <a:endParaRPr kumimoji="0" lang="en-US" altLang="en-US" sz="900" b="0" i="0" u="none" strike="noStrike" cap="none" normalizeH="0" baseline="0" dirty="0">
              <a:ln>
                <a:noFill/>
              </a:ln>
              <a:solidFill>
                <a:srgbClr val="1F1F1F"/>
              </a:solidFill>
              <a:effectLst/>
              <a:latin typeface="Roboto" panose="02000000000000000000" pitchFamily="2"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D5156"/>
                </a:solidFill>
                <a:effectLst/>
                <a:latin typeface="Roboto" panose="02000000000000000000" pitchFamily="2" charset="0"/>
                <a:hlinkClick r:id="rId2"/>
              </a:rPr>
              <a:t>https://www.floridahealth.gov › environmental-health</a:t>
            </a:r>
            <a:endParaRPr kumimoji="0" lang="en-US" altLang="en-US" sz="1000" b="0" i="0" u="none" strike="noStrike" cap="none" normalizeH="0" baseline="0" dirty="0">
              <a:ln>
                <a:noFill/>
              </a:ln>
              <a:solidFill>
                <a:srgbClr val="1F1F1F"/>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F1F1F"/>
                </a:solidFill>
                <a:effectLst/>
                <a:latin typeface="Roboto" panose="02000000000000000000" pitchFamily="2" charset="0"/>
              </a:rPr>
              <a:t>Then, "</a:t>
            </a:r>
            <a:r>
              <a:rPr kumimoji="0" lang="en-US" altLang="en-US" sz="1000" b="1" i="0" u="none" strike="noStrike" cap="none" normalizeH="0" baseline="0" dirty="0">
                <a:ln>
                  <a:noFill/>
                </a:ln>
                <a:solidFill>
                  <a:srgbClr val="767676"/>
                </a:solidFill>
                <a:effectLst/>
                <a:latin typeface="Roboto" panose="02000000000000000000" pitchFamily="2" charset="0"/>
              </a:rPr>
              <a:t>night swimming</a:t>
            </a:r>
            <a:r>
              <a:rPr kumimoji="0" lang="en-US" altLang="en-US" sz="1000" b="0" i="0" u="none" strike="noStrike" cap="none" normalizeH="0" baseline="0" dirty="0">
                <a:ln>
                  <a:noFill/>
                </a:ln>
                <a:solidFill>
                  <a:srgbClr val="1F1F1F"/>
                </a:solidFill>
                <a:effectLst/>
                <a:latin typeface="Roboto" panose="02000000000000000000" pitchFamily="2" charset="0"/>
              </a:rPr>
              <a:t> approved" will be noted on the pool </a:t>
            </a:r>
            <a:r>
              <a:rPr kumimoji="0" lang="en-US" altLang="en-US" sz="1000" b="1" i="0" u="none" strike="noStrike" cap="none" normalizeH="0" baseline="0" dirty="0">
                <a:ln>
                  <a:noFill/>
                </a:ln>
                <a:solidFill>
                  <a:srgbClr val="767676"/>
                </a:solidFill>
                <a:effectLst/>
                <a:latin typeface="Roboto" panose="02000000000000000000" pitchFamily="2" charset="0"/>
              </a:rPr>
              <a:t>permit</a:t>
            </a:r>
            <a:r>
              <a:rPr kumimoji="0" lang="en-US" altLang="en-US" sz="1000" b="0" i="0" u="none" strike="noStrike" cap="none" normalizeH="0" baseline="0" dirty="0">
                <a:ln>
                  <a:noFill/>
                </a:ln>
                <a:solidFill>
                  <a:srgbClr val="1F1F1F"/>
                </a:solidFill>
                <a:effectLst/>
                <a:latin typeface="Roboto" panose="02000000000000000000" pitchFamily="2" charset="0"/>
              </a:rPr>
              <a:t>. State code defines </a:t>
            </a:r>
            <a:r>
              <a:rPr kumimoji="0" lang="en-US" altLang="en-US" sz="1000" b="1" i="0" u="none" strike="noStrike" cap="none" normalizeH="0" baseline="0" dirty="0">
                <a:ln>
                  <a:noFill/>
                </a:ln>
                <a:solidFill>
                  <a:srgbClr val="767676"/>
                </a:solidFill>
                <a:effectLst/>
                <a:latin typeface="Roboto" panose="02000000000000000000" pitchFamily="2" charset="0"/>
              </a:rPr>
              <a:t>night swimming</a:t>
            </a:r>
            <a:r>
              <a:rPr kumimoji="0" lang="en-US" altLang="en-US" sz="1000" b="0" i="0" u="none" strike="noStrike" cap="none" normalizeH="0" baseline="0" dirty="0">
                <a:ln>
                  <a:noFill/>
                </a:ln>
                <a:solidFill>
                  <a:srgbClr val="1F1F1F"/>
                </a:solidFill>
                <a:effectLst/>
                <a:latin typeface="Roboto" panose="02000000000000000000" pitchFamily="2" charset="0"/>
              </a:rPr>
              <a:t> as 30 minutes before sunset to 30 minutes after sunrise.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xmlns="" id="{686111E2-9015-3765-0850-CA32A412A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65" y="5911295"/>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31E36CA8-E54C-E327-C16F-CE7E75EF33A5}"/>
              </a:ext>
            </a:extLst>
          </p:cNvPr>
          <p:cNvSpPr/>
          <p:nvPr/>
        </p:nvSpPr>
        <p:spPr>
          <a:xfrm>
            <a:off x="5520016" y="1047565"/>
            <a:ext cx="6677072" cy="19797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A4D062F6-DE20-8A04-3121-DD4AD59C8404}"/>
              </a:ext>
            </a:extLst>
          </p:cNvPr>
          <p:cNvPicPr>
            <a:picLocks noChangeAspect="1"/>
          </p:cNvPicPr>
          <p:nvPr/>
        </p:nvPicPr>
        <p:blipFill>
          <a:blip r:embed="rId4"/>
          <a:stretch>
            <a:fillRect/>
          </a:stretch>
        </p:blipFill>
        <p:spPr>
          <a:xfrm>
            <a:off x="6242897" y="1413293"/>
            <a:ext cx="5520016" cy="1405935"/>
          </a:xfrm>
          <a:prstGeom prst="rect">
            <a:avLst/>
          </a:prstGeom>
        </p:spPr>
      </p:pic>
    </p:spTree>
    <p:extLst>
      <p:ext uri="{BB962C8B-B14F-4D97-AF65-F5344CB8AC3E}">
        <p14:creationId xmlns:p14="http://schemas.microsoft.com/office/powerpoint/2010/main" val="400630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763E268-E95F-7D53-B085-45D0E665C3CC}"/>
              </a:ext>
            </a:extLst>
          </p:cNvPr>
          <p:cNvSpPr txBox="1"/>
          <p:nvPr/>
        </p:nvSpPr>
        <p:spPr>
          <a:xfrm>
            <a:off x="2050743" y="600812"/>
            <a:ext cx="8753382" cy="5355312"/>
          </a:xfrm>
          <a:prstGeom prst="rect">
            <a:avLst/>
          </a:prstGeom>
          <a:noFill/>
        </p:spPr>
        <p:txBody>
          <a:bodyPr wrap="square">
            <a:spAutoFit/>
          </a:bodyPr>
          <a:lstStyle/>
          <a:p>
            <a:r>
              <a:rPr lang="en-US" dirty="0"/>
              <a:t>Chapter 514 as it will look following HB 1263 514.011</a:t>
            </a:r>
          </a:p>
          <a:p>
            <a:r>
              <a:rPr lang="en-US" dirty="0"/>
              <a:t> (1) Definitions. – As used in this chapter: “Department” means the Department of Health. </a:t>
            </a:r>
          </a:p>
          <a:p>
            <a:r>
              <a:rPr lang="en-US" dirty="0"/>
              <a:t>(2) “Public swimming pool” or “public pool” means a watertight structure of concrete, masonry, or other approved materials which is located either indoors or outdoors, used for bathing or swimming by humans, and filled with a filtered and disinfected water supply, together with buildings, appurtenances, and equipment used in connection therewith. A public swimming pool or public pool shall mean a conventional pool, spa-type pool, wading pool, special purpose pool, or water recreation attraction, to which admission may be gained with or without payment of a fee and includes, but is not limited to, pools operated by or serving camps, churches, cities, counties, day care centers, group home facilities for eight or more clients, health spas, institutions, parks, state agencies, schools, subdivisions, or the cooperative living-type projects of five or more living units, such as apartments, boardinghouses, hotels, mobile home parks, motels, recreational vehicle parks, and townhouses. </a:t>
            </a:r>
          </a:p>
          <a:p>
            <a:r>
              <a:rPr lang="en-US" dirty="0"/>
              <a:t>(3) “Private pool” means a facility used only by an individual, family, or living unit members and their guests which does not serve any type of cooperative housing or joint tenancy of five or more living units. </a:t>
            </a:r>
          </a:p>
        </p:txBody>
      </p:sp>
    </p:spTree>
    <p:extLst>
      <p:ext uri="{BB962C8B-B14F-4D97-AF65-F5344CB8AC3E}">
        <p14:creationId xmlns:p14="http://schemas.microsoft.com/office/powerpoint/2010/main" val="94001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9530C39-2C10-DC5D-2A3A-BD882730B582}"/>
              </a:ext>
            </a:extLst>
          </p:cNvPr>
          <p:cNvPicPr>
            <a:picLocks noChangeAspect="1"/>
          </p:cNvPicPr>
          <p:nvPr/>
        </p:nvPicPr>
        <p:blipFill>
          <a:blip r:embed="rId3"/>
          <a:stretch>
            <a:fillRect/>
          </a:stretch>
        </p:blipFill>
        <p:spPr>
          <a:xfrm>
            <a:off x="2883624" y="929704"/>
            <a:ext cx="7362825" cy="2619375"/>
          </a:xfrm>
          <a:prstGeom prst="rect">
            <a:avLst/>
          </a:prstGeom>
        </p:spPr>
      </p:pic>
      <p:sp>
        <p:nvSpPr>
          <p:cNvPr id="3" name="TextBox 2">
            <a:extLst>
              <a:ext uri="{FF2B5EF4-FFF2-40B4-BE49-F238E27FC236}">
                <a16:creationId xmlns:a16="http://schemas.microsoft.com/office/drawing/2014/main" xmlns="" id="{5A3FCF91-1396-43D8-80A9-1FC44FB966DA}"/>
              </a:ext>
            </a:extLst>
          </p:cNvPr>
          <p:cNvSpPr txBox="1"/>
          <p:nvPr/>
        </p:nvSpPr>
        <p:spPr>
          <a:xfrm>
            <a:off x="5042517" y="390617"/>
            <a:ext cx="3045040" cy="369332"/>
          </a:xfrm>
          <a:prstGeom prst="rect">
            <a:avLst/>
          </a:prstGeom>
          <a:noFill/>
        </p:spPr>
        <p:txBody>
          <a:bodyPr wrap="square" rtlCol="0">
            <a:spAutoFit/>
          </a:bodyPr>
          <a:lstStyle/>
          <a:p>
            <a:r>
              <a:rPr lang="en-US" dirty="0"/>
              <a:t>2024 Year End Summary</a:t>
            </a:r>
          </a:p>
        </p:txBody>
      </p:sp>
      <p:sp>
        <p:nvSpPr>
          <p:cNvPr id="5" name="TextBox 4">
            <a:extLst>
              <a:ext uri="{FF2B5EF4-FFF2-40B4-BE49-F238E27FC236}">
                <a16:creationId xmlns:a16="http://schemas.microsoft.com/office/drawing/2014/main" xmlns="" id="{9F17DE31-48F2-87C9-78B0-4036FC58F882}"/>
              </a:ext>
            </a:extLst>
          </p:cNvPr>
          <p:cNvSpPr txBox="1"/>
          <p:nvPr/>
        </p:nvSpPr>
        <p:spPr>
          <a:xfrm>
            <a:off x="4392227" y="4159162"/>
            <a:ext cx="6094520" cy="1477328"/>
          </a:xfrm>
          <a:prstGeom prst="rect">
            <a:avLst/>
          </a:prstGeom>
          <a:noFill/>
        </p:spPr>
        <p:txBody>
          <a:bodyPr wrap="square">
            <a:spAutoFit/>
          </a:bodyPr>
          <a:lstStyle/>
          <a:p>
            <a:pPr marL="285750" indent="-285750">
              <a:buFont typeface="Arial" panose="020B0604020202020204" pitchFamily="34" charset="0"/>
              <a:buChar char="•"/>
            </a:pPr>
            <a:r>
              <a:rPr lang="en-US" dirty="0"/>
              <a:t>Completed Projects-84</a:t>
            </a:r>
          </a:p>
          <a:p>
            <a:pPr marL="285750" indent="-285750">
              <a:buFont typeface="Arial" panose="020B0604020202020204" pitchFamily="34" charset="0"/>
              <a:buChar char="•"/>
            </a:pPr>
            <a:r>
              <a:rPr lang="en-US" dirty="0"/>
              <a:t>LCG Work Orders (As of March-1, 2024)1,310</a:t>
            </a:r>
          </a:p>
          <a:p>
            <a:pPr marL="285750" indent="-285750">
              <a:buFont typeface="Arial" panose="020B0604020202020204" pitchFamily="34" charset="0"/>
              <a:buChar char="•"/>
            </a:pPr>
            <a:r>
              <a:rPr lang="en-US" dirty="0"/>
              <a:t>Seacrest Work Orders- 173</a:t>
            </a:r>
          </a:p>
          <a:p>
            <a:pPr marL="285750" indent="-285750">
              <a:buFont typeface="Arial" panose="020B0604020202020204" pitchFamily="34" charset="0"/>
              <a:buChar char="•"/>
            </a:pPr>
            <a:r>
              <a:rPr lang="en-US" dirty="0"/>
              <a:t>Leaks and Drywall Repairs-57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72470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40553</TotalTime>
  <Words>696</Words>
  <Application>Microsoft Office PowerPoint</Application>
  <PresentationFormat>Widescreen</PresentationFormat>
  <Paragraphs>102</Paragraphs>
  <Slides>38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Aptos</vt:lpstr>
      <vt:lpstr>Aptos Display</vt:lpstr>
      <vt:lpstr>Arial</vt:lpstr>
      <vt:lpstr>Calibri</vt:lpstr>
      <vt:lpstr>Google Sans</vt:lpstr>
      <vt:lpstr>Open Sans</vt:lpstr>
      <vt:lpstr>Roboto</vt:lpstr>
      <vt:lpstr>Rockwell</vt:lpstr>
      <vt:lpstr>Rockwell Condensed</vt:lpstr>
      <vt:lpstr>Times New Roman</vt:lpstr>
      <vt:lpstr>Wingdings</vt:lpstr>
      <vt:lpstr>Wood Type</vt:lpstr>
      <vt:lpstr>PowerPoint Presentation</vt:lpstr>
      <vt:lpstr>PowerPoint Presentation</vt:lpstr>
      <vt:lpstr>PowerPoint Presentation</vt:lpstr>
      <vt:lpstr>TREASURER’S REPORT  December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Cox</dc:creator>
  <cp:lastModifiedBy>Lake Clarke Gardens</cp:lastModifiedBy>
  <cp:revision>39</cp:revision>
  <cp:lastPrinted>2025-01-13T20:56:52Z</cp:lastPrinted>
  <dcterms:created xsi:type="dcterms:W3CDTF">2024-01-29T20:16:59Z</dcterms:created>
  <dcterms:modified xsi:type="dcterms:W3CDTF">2025-01-14T13:17:18Z</dcterms:modified>
</cp:coreProperties>
</file>