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7"/>
  </p:notesMasterIdLst>
  <p:sldIdLst>
    <p:sldId id="256" r:id="rId2"/>
    <p:sldId id="258" r:id="rId3"/>
    <p:sldId id="257" r:id="rId4"/>
    <p:sldId id="269" r:id="rId5"/>
    <p:sldId id="296" r:id="rId6"/>
    <p:sldId id="314" r:id="rId7"/>
    <p:sldId id="326" r:id="rId8"/>
    <p:sldId id="304" r:id="rId9"/>
    <p:sldId id="305" r:id="rId10"/>
    <p:sldId id="307" r:id="rId11"/>
    <p:sldId id="322" r:id="rId12"/>
    <p:sldId id="327" r:id="rId13"/>
    <p:sldId id="330" r:id="rId14"/>
    <p:sldId id="309" r:id="rId15"/>
    <p:sldId id="299"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11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167" autoAdjust="0"/>
  </p:normalViewPr>
  <p:slideViewPr>
    <p:cSldViewPr snapToGrid="0">
      <p:cViewPr varScale="1">
        <p:scale>
          <a:sx n="108" d="100"/>
          <a:sy n="108" d="100"/>
        </p:scale>
        <p:origin x="2214" y="96"/>
      </p:cViewPr>
      <p:guideLst/>
    </p:cSldViewPr>
  </p:slideViewPr>
  <p:notesTextViewPr>
    <p:cViewPr>
      <p:scale>
        <a:sx n="1" d="1"/>
        <a:sy n="1" d="1"/>
      </p:scale>
      <p:origin x="0" y="0"/>
    </p:cViewPr>
  </p:notesTextViewPr>
  <p:sorterViewPr>
    <p:cViewPr>
      <p:scale>
        <a:sx n="100" d="100"/>
        <a:sy n="100" d="100"/>
      </p:scale>
      <p:origin x="0" y="-37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7073A9-D8B9-4B00-AE87-DF277812D127}" type="datetimeFigureOut">
              <a:rPr lang="en-US" smtClean="0"/>
              <a:t>10/7/2024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D1DC9AE-6533-4BDB-ADC8-E0C378E971AA}" type="slidenum">
              <a:rPr lang="en-US" smtClean="0"/>
              <a:t>‹#›</a:t>
            </a:fld>
            <a:endParaRPr lang="en-US" dirty="0"/>
          </a:p>
        </p:txBody>
      </p:sp>
    </p:spTree>
    <p:extLst>
      <p:ext uri="{BB962C8B-B14F-4D97-AF65-F5344CB8AC3E}">
        <p14:creationId xmlns:p14="http://schemas.microsoft.com/office/powerpoint/2010/main" val="35833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CDDA11-E6A9-4FD7-B65E-4BB20DA6840E}" type="datetimeFigureOut">
              <a:rPr lang="es-US" smtClean="0"/>
              <a:t>10/7/2024</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B33A1F2-FBAB-4E28-B7E7-785C354CDC55}" type="slidenum">
              <a:rPr lang="es-US" smtClean="0"/>
              <a:t>‹#›</a:t>
            </a:fld>
            <a:endParaRPr lang="es-US" dirty="0"/>
          </a:p>
        </p:txBody>
      </p:sp>
    </p:spTree>
    <p:extLst>
      <p:ext uri="{BB962C8B-B14F-4D97-AF65-F5344CB8AC3E}">
        <p14:creationId xmlns:p14="http://schemas.microsoft.com/office/powerpoint/2010/main" val="230936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DDA11-E6A9-4FD7-B65E-4BB20DA6840E}" type="datetimeFigureOut">
              <a:rPr lang="es-US" smtClean="0"/>
              <a:t>10/7/2024</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210549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DDA11-E6A9-4FD7-B65E-4BB20DA6840E}" type="datetimeFigureOut">
              <a:rPr lang="es-US" smtClean="0"/>
              <a:t>10/7/2024</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315140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DDA11-E6A9-4FD7-B65E-4BB20DA6840E}" type="datetimeFigureOut">
              <a:rPr lang="es-US" smtClean="0"/>
              <a:t>10/7/2024</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69098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68CDDA11-E6A9-4FD7-B65E-4BB20DA6840E}" type="datetimeFigureOut">
              <a:rPr lang="es-US" smtClean="0"/>
              <a:t>10/7/2024</a:t>
            </a:fld>
            <a:endParaRPr lang="es-US" dirty="0"/>
          </a:p>
        </p:txBody>
      </p:sp>
      <p:sp>
        <p:nvSpPr>
          <p:cNvPr id="5" name="Footer Placeholder 4"/>
          <p:cNvSpPr>
            <a:spLocks noGrp="1"/>
          </p:cNvSpPr>
          <p:nvPr>
            <p:ph type="ftr" sz="quarter" idx="11"/>
          </p:nvPr>
        </p:nvSpPr>
        <p:spPr>
          <a:xfrm>
            <a:off x="2182708" y="6272784"/>
            <a:ext cx="6327648" cy="365125"/>
          </a:xfrm>
        </p:spPr>
        <p:txBody>
          <a:bodyPr/>
          <a:lstStyle/>
          <a:p>
            <a:endParaRPr lang="es-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B33A1F2-FBAB-4E28-B7E7-785C354CDC55}" type="slidenum">
              <a:rPr lang="es-US" smtClean="0"/>
              <a:t>‹#›</a:t>
            </a:fld>
            <a:endParaRPr lang="es-US" dirty="0"/>
          </a:p>
        </p:txBody>
      </p:sp>
    </p:spTree>
    <p:extLst>
      <p:ext uri="{BB962C8B-B14F-4D97-AF65-F5344CB8AC3E}">
        <p14:creationId xmlns:p14="http://schemas.microsoft.com/office/powerpoint/2010/main" val="145475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CDDA11-E6A9-4FD7-B65E-4BB20DA6840E}" type="datetimeFigureOut">
              <a:rPr lang="es-US" smtClean="0"/>
              <a:t>10/7/2024</a:t>
            </a:fld>
            <a:endParaRPr lang="es-US" dirty="0"/>
          </a:p>
        </p:txBody>
      </p:sp>
      <p:sp>
        <p:nvSpPr>
          <p:cNvPr id="6" name="Footer Placeholder 5"/>
          <p:cNvSpPr>
            <a:spLocks noGrp="1"/>
          </p:cNvSpPr>
          <p:nvPr>
            <p:ph type="ftr" sz="quarter" idx="11"/>
          </p:nvPr>
        </p:nvSpPr>
        <p:spPr/>
        <p:txBody>
          <a:bodyPr/>
          <a:lstStyle/>
          <a:p>
            <a:endParaRPr lang="es-US" dirty="0"/>
          </a:p>
        </p:txBody>
      </p:sp>
      <p:sp>
        <p:nvSpPr>
          <p:cNvPr id="7" name="Slide Number Placeholder 6"/>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173480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DDA11-E6A9-4FD7-B65E-4BB20DA6840E}" type="datetimeFigureOut">
              <a:rPr lang="es-US" smtClean="0"/>
              <a:t>10/7/2024</a:t>
            </a:fld>
            <a:endParaRPr lang="es-US" dirty="0"/>
          </a:p>
        </p:txBody>
      </p:sp>
      <p:sp>
        <p:nvSpPr>
          <p:cNvPr id="8" name="Footer Placeholder 7"/>
          <p:cNvSpPr>
            <a:spLocks noGrp="1"/>
          </p:cNvSpPr>
          <p:nvPr>
            <p:ph type="ftr" sz="quarter" idx="11"/>
          </p:nvPr>
        </p:nvSpPr>
        <p:spPr/>
        <p:txBody>
          <a:bodyPr/>
          <a:lstStyle/>
          <a:p>
            <a:endParaRPr lang="es-US" dirty="0"/>
          </a:p>
        </p:txBody>
      </p:sp>
      <p:sp>
        <p:nvSpPr>
          <p:cNvPr id="9" name="Slide Number Placeholder 8"/>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278505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CDDA11-E6A9-4FD7-B65E-4BB20DA6840E}" type="datetimeFigureOut">
              <a:rPr lang="es-US" smtClean="0"/>
              <a:t>10/7/2024</a:t>
            </a:fld>
            <a:endParaRPr lang="es-US" dirty="0"/>
          </a:p>
        </p:txBody>
      </p:sp>
      <p:sp>
        <p:nvSpPr>
          <p:cNvPr id="4" name="Footer Placeholder 3"/>
          <p:cNvSpPr>
            <a:spLocks noGrp="1"/>
          </p:cNvSpPr>
          <p:nvPr>
            <p:ph type="ftr" sz="quarter" idx="11"/>
          </p:nvPr>
        </p:nvSpPr>
        <p:spPr/>
        <p:txBody>
          <a:bodyPr/>
          <a:lstStyle/>
          <a:p>
            <a:endParaRPr lang="es-US" dirty="0"/>
          </a:p>
        </p:txBody>
      </p:sp>
      <p:sp>
        <p:nvSpPr>
          <p:cNvPr id="5" name="Slide Number Placeholder 4"/>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79891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DDA11-E6A9-4FD7-B65E-4BB20DA6840E}" type="datetimeFigureOut">
              <a:rPr lang="es-US" smtClean="0"/>
              <a:t>10/7/2024</a:t>
            </a:fld>
            <a:endParaRPr lang="es-US" dirty="0"/>
          </a:p>
        </p:txBody>
      </p:sp>
      <p:sp>
        <p:nvSpPr>
          <p:cNvPr id="3" name="Footer Placeholder 2"/>
          <p:cNvSpPr>
            <a:spLocks noGrp="1"/>
          </p:cNvSpPr>
          <p:nvPr>
            <p:ph type="ftr" sz="quarter" idx="11"/>
          </p:nvPr>
        </p:nvSpPr>
        <p:spPr/>
        <p:txBody>
          <a:bodyPr/>
          <a:lstStyle/>
          <a:p>
            <a:endParaRPr lang="es-US" dirty="0"/>
          </a:p>
        </p:txBody>
      </p:sp>
      <p:sp>
        <p:nvSpPr>
          <p:cNvPr id="4" name="Slide Number Placeholder 3"/>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8521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DDA11-E6A9-4FD7-B65E-4BB20DA6840E}" type="datetimeFigureOut">
              <a:rPr lang="es-US" smtClean="0"/>
              <a:t>10/7/2024</a:t>
            </a:fld>
            <a:endParaRPr lang="es-US" dirty="0"/>
          </a:p>
        </p:txBody>
      </p:sp>
      <p:sp>
        <p:nvSpPr>
          <p:cNvPr id="6" name="Footer Placeholder 5"/>
          <p:cNvSpPr>
            <a:spLocks noGrp="1"/>
          </p:cNvSpPr>
          <p:nvPr>
            <p:ph type="ftr" sz="quarter" idx="11"/>
          </p:nvPr>
        </p:nvSpPr>
        <p:spPr/>
        <p:txBody>
          <a:bodyPr/>
          <a:lstStyle/>
          <a:p>
            <a:endParaRPr lang="es-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246557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DDA11-E6A9-4FD7-B65E-4BB20DA6840E}" type="datetimeFigureOut">
              <a:rPr lang="es-US" smtClean="0"/>
              <a:t>10/7/2024</a:t>
            </a:fld>
            <a:endParaRPr lang="es-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342328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2D5538F-BC66-49AD-8A25-EA534E1C4BD8}" type="datetimeFigureOut">
              <a:rPr lang="en-US" smtClean="0"/>
              <a:t>10/7/2024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B8633C5-FACD-458D-AE65-3C44AD309E11}" type="slidenum">
              <a:rPr lang="en-US" smtClean="0"/>
              <a:t>‹#›</a:t>
            </a:fld>
            <a:endParaRPr lang="en-US" dirty="0"/>
          </a:p>
        </p:txBody>
      </p:sp>
    </p:spTree>
    <p:extLst>
      <p:ext uri="{BB962C8B-B14F-4D97-AF65-F5344CB8AC3E}">
        <p14:creationId xmlns:p14="http://schemas.microsoft.com/office/powerpoint/2010/main" val="66915632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central.goenumerate.com/#/property/view/12234/////" TargetMode="External"/><Relationship Id="rId2" Type="http://schemas.openxmlformats.org/officeDocument/2006/relationships/hyperlink" Target="https://central.goenumerate.com/#/property/view/11827/////" TargetMode="External"/><Relationship Id="rId1" Type="http://schemas.openxmlformats.org/officeDocument/2006/relationships/slideLayout" Target="../slideLayouts/slideLayout7.xml"/><Relationship Id="rId6" Type="http://schemas.openxmlformats.org/officeDocument/2006/relationships/hyperlink" Target="https://central.goenumerate.com/#/property/view/10936/////" TargetMode="External"/><Relationship Id="rId5" Type="http://schemas.openxmlformats.org/officeDocument/2006/relationships/hyperlink" Target="https://central.goenumerate.com/#/property/view/10230/////" TargetMode="External"/><Relationship Id="rId4" Type="http://schemas.openxmlformats.org/officeDocument/2006/relationships/hyperlink" Target="https://central.goenumerate.com/#/property/view/948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ol in a resort&#10;&#10;Description automatically generated">
            <a:extLst>
              <a:ext uri="{FF2B5EF4-FFF2-40B4-BE49-F238E27FC236}">
                <a16:creationId xmlns:a16="http://schemas.microsoft.com/office/drawing/2014/main" id="{6F026A15-B74A-A2C5-0540-C6D8E57EB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1F92643C-F030-4548-D4C2-7CE11B5E5D0C}"/>
              </a:ext>
            </a:extLst>
          </p:cNvPr>
          <p:cNvSpPr/>
          <p:nvPr/>
        </p:nvSpPr>
        <p:spPr>
          <a:xfrm>
            <a:off x="391885" y="332290"/>
            <a:ext cx="11635991" cy="923330"/>
          </a:xfrm>
          <a:prstGeom prst="rect">
            <a:avLst/>
          </a:prstGeom>
          <a:noFill/>
          <a:ln>
            <a:solidFill>
              <a:schemeClr val="accent1">
                <a:lumMod val="20000"/>
                <a:lumOff val="8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984110"/>
                </a:solidFill>
                <a:effectLst/>
              </a:rPr>
              <a:t>Lake Clarke Gardens Association</a:t>
            </a:r>
          </a:p>
        </p:txBody>
      </p:sp>
    </p:spTree>
    <p:extLst>
      <p:ext uri="{BB962C8B-B14F-4D97-AF65-F5344CB8AC3E}">
        <p14:creationId xmlns:p14="http://schemas.microsoft.com/office/powerpoint/2010/main" val="124876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EF58C8-FFA7-2749-C4CD-46F28338DA44}"/>
              </a:ext>
            </a:extLst>
          </p:cNvPr>
          <p:cNvSpPr txBox="1"/>
          <p:nvPr/>
        </p:nvSpPr>
        <p:spPr>
          <a:xfrm>
            <a:off x="3430480" y="1246553"/>
            <a:ext cx="6094520" cy="2308324"/>
          </a:xfrm>
          <a:prstGeom prst="rect">
            <a:avLst/>
          </a:prstGeom>
          <a:noFill/>
        </p:spPr>
        <p:txBody>
          <a:bodyPr wrap="square">
            <a:spAutoFit/>
          </a:bodyPr>
          <a:lstStyle/>
          <a:p>
            <a:pPr algn="ctr" fontAlgn="base"/>
            <a:br>
              <a:rPr lang="en-US" sz="1800" b="1" u="sng" dirty="0">
                <a:solidFill>
                  <a:srgbClr val="000000"/>
                </a:solidFill>
                <a:effectLst/>
                <a:latin typeface="Aptos" panose="020B0004020202020204" pitchFamily="34" charset="0"/>
              </a:rPr>
            </a:br>
            <a:endParaRPr lang="en-US" sz="1800" dirty="0">
              <a:solidFill>
                <a:srgbClr val="000000"/>
              </a:solidFill>
              <a:effectLst/>
              <a:latin typeface="Aptos" panose="020B0004020202020204" pitchFamily="34" charset="0"/>
            </a:endParaRPr>
          </a:p>
          <a:p>
            <a:pPr algn="ctr" fontAlgn="base"/>
            <a:endParaRPr lang="en-US" sz="1800" dirty="0">
              <a:solidFill>
                <a:srgbClr val="000000"/>
              </a:solidFill>
              <a:effectLst/>
              <a:latin typeface="Aptos" panose="020B0004020202020204" pitchFamily="34" charset="0"/>
            </a:endParaRPr>
          </a:p>
          <a:p>
            <a:pPr algn="ctr" fontAlgn="base"/>
            <a:r>
              <a:rPr lang="en-US" dirty="0"/>
              <a:t>2991 S. Garden Dr., Unit 103</a:t>
            </a:r>
          </a:p>
          <a:p>
            <a:pPr algn="ctr" fontAlgn="base"/>
            <a:r>
              <a:rPr lang="en-US" dirty="0"/>
              <a:t>2615 N. Garden Dr., Unit 308</a:t>
            </a:r>
          </a:p>
          <a:p>
            <a:pPr algn="ctr" fontAlgn="base"/>
            <a:r>
              <a:rPr lang="en-US" dirty="0"/>
              <a:t>2616 N. Garden Dr., Unit 111</a:t>
            </a:r>
          </a:p>
          <a:p>
            <a:pPr algn="ctr" fontAlgn="base"/>
            <a:r>
              <a:rPr lang="en-US" dirty="0"/>
              <a:t>2615 N. Garden Dr., Unit 111</a:t>
            </a:r>
          </a:p>
          <a:p>
            <a:pPr algn="ctr" fontAlgn="base"/>
            <a:r>
              <a:rPr lang="en-US" dirty="0"/>
              <a:t>2811 N. Garden Dr., Unit 209</a:t>
            </a:r>
          </a:p>
        </p:txBody>
      </p:sp>
      <p:sp>
        <p:nvSpPr>
          <p:cNvPr id="4" name="TextBox 3">
            <a:extLst>
              <a:ext uri="{FF2B5EF4-FFF2-40B4-BE49-F238E27FC236}">
                <a16:creationId xmlns:a16="http://schemas.microsoft.com/office/drawing/2014/main" id="{4F5B64E9-34E4-CBA8-4210-70C4A3D311AD}"/>
              </a:ext>
            </a:extLst>
          </p:cNvPr>
          <p:cNvSpPr txBox="1"/>
          <p:nvPr/>
        </p:nvSpPr>
        <p:spPr>
          <a:xfrm>
            <a:off x="2969875" y="657640"/>
            <a:ext cx="6428125" cy="954107"/>
          </a:xfrm>
          <a:prstGeom prst="rect">
            <a:avLst/>
          </a:prstGeom>
          <a:noFill/>
        </p:spPr>
        <p:txBody>
          <a:bodyPr wrap="square" rtlCol="0">
            <a:spAutoFit/>
          </a:bodyPr>
          <a:lstStyle/>
          <a:p>
            <a:pPr algn="ctr"/>
            <a:r>
              <a:rPr lang="en-US" sz="2800" dirty="0"/>
              <a:t>LCG APPROVED LEASES</a:t>
            </a:r>
          </a:p>
          <a:p>
            <a:pPr algn="ctr"/>
            <a:r>
              <a:rPr lang="en-US" sz="2800" dirty="0"/>
              <a:t>AUGUST 15, 2024-September 9, 2024</a:t>
            </a:r>
          </a:p>
        </p:txBody>
      </p:sp>
      <p:pic>
        <p:nvPicPr>
          <p:cNvPr id="4098" name="Picture 2" descr="Can a Landlord Terminate a Lease Early ...">
            <a:extLst>
              <a:ext uri="{FF2B5EF4-FFF2-40B4-BE49-F238E27FC236}">
                <a16:creationId xmlns:a16="http://schemas.microsoft.com/office/drawing/2014/main" id="{857C7C5F-C57E-13E6-D1CD-D9F2F6037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181" y="445728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07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F10DEC-7451-066B-569D-A6B3DBFFE522}"/>
              </a:ext>
            </a:extLst>
          </p:cNvPr>
          <p:cNvSpPr txBox="1"/>
          <p:nvPr/>
        </p:nvSpPr>
        <p:spPr>
          <a:xfrm>
            <a:off x="5208430" y="673224"/>
            <a:ext cx="1775139" cy="646331"/>
          </a:xfrm>
          <a:prstGeom prst="rect">
            <a:avLst/>
          </a:prstGeom>
          <a:noFill/>
        </p:spPr>
        <p:txBody>
          <a:bodyPr wrap="square" rtlCol="0">
            <a:spAutoFit/>
          </a:bodyPr>
          <a:lstStyle/>
          <a:p>
            <a:r>
              <a:rPr lang="en-US" sz="3600" dirty="0"/>
              <a:t>9-107</a:t>
            </a:r>
          </a:p>
        </p:txBody>
      </p:sp>
      <p:pic>
        <p:nvPicPr>
          <p:cNvPr id="3076" name="Picture 4" descr="Selling a House - A Team to Sell My ...">
            <a:extLst>
              <a:ext uri="{FF2B5EF4-FFF2-40B4-BE49-F238E27FC236}">
                <a16:creationId xmlns:a16="http://schemas.microsoft.com/office/drawing/2014/main" id="{173BDFF7-B401-9FDD-00C6-6AE1E7C59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958" y="1875917"/>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57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65B15C-B5B6-815D-D84B-8F87C900365B}"/>
              </a:ext>
            </a:extLst>
          </p:cNvPr>
          <p:cNvSpPr txBox="1"/>
          <p:nvPr/>
        </p:nvSpPr>
        <p:spPr>
          <a:xfrm>
            <a:off x="2386243" y="2259301"/>
            <a:ext cx="7419513" cy="1754326"/>
          </a:xfrm>
          <a:prstGeom prst="rect">
            <a:avLst/>
          </a:prstGeom>
          <a:noFill/>
        </p:spPr>
        <p:txBody>
          <a:bodyPr wrap="square">
            <a:spAutoFit/>
          </a:bodyPr>
          <a:lstStyle/>
          <a:p>
            <a:r>
              <a:rPr lang="en-US" dirty="0">
                <a:solidFill>
                  <a:srgbClr val="000000"/>
                </a:solidFill>
                <a:latin typeface="Poppins" panose="00000500000000000000" pitchFamily="2" charset="0"/>
              </a:rPr>
              <a:t>Is a </a:t>
            </a:r>
            <a:r>
              <a:rPr lang="en-US" b="0" i="0" dirty="0">
                <a:solidFill>
                  <a:srgbClr val="000000"/>
                </a:solidFill>
                <a:effectLst/>
                <a:latin typeface="Poppins" panose="00000500000000000000" pitchFamily="2" charset="0"/>
              </a:rPr>
              <a:t>collective of elevator + escalator professionals innovating the way you build and maintain real estate. </a:t>
            </a:r>
            <a:r>
              <a:rPr lang="en-US" dirty="0">
                <a:solidFill>
                  <a:srgbClr val="000000"/>
                </a:solidFill>
                <a:latin typeface="Poppins" panose="00000500000000000000" pitchFamily="2" charset="0"/>
              </a:rPr>
              <a:t>Their</a:t>
            </a:r>
            <a:r>
              <a:rPr lang="en-US" b="0" i="0" dirty="0">
                <a:solidFill>
                  <a:srgbClr val="000000"/>
                </a:solidFill>
                <a:effectLst/>
                <a:latin typeface="Poppins" panose="00000500000000000000" pitchFamily="2" charset="0"/>
              </a:rPr>
              <a:t> team will oversee all of your vertical transportation operations, compliance, and test witnessing. From the latest Architectural design trends to implementing the newest safety codes, we are prepared to assure your building gets the service it deserves.</a:t>
            </a:r>
            <a:endParaRPr lang="en-US" dirty="0"/>
          </a:p>
        </p:txBody>
      </p:sp>
      <p:pic>
        <p:nvPicPr>
          <p:cNvPr id="2050" name="Picture 2" descr="Elevator Consulting Services | Clarkson ...">
            <a:extLst>
              <a:ext uri="{FF2B5EF4-FFF2-40B4-BE49-F238E27FC236}">
                <a16:creationId xmlns:a16="http://schemas.microsoft.com/office/drawing/2014/main" id="{383E3F90-3942-FC83-E73F-334BDA4C7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4" y="695003"/>
            <a:ext cx="5048250"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071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55FCEB-2B85-2F66-0BEC-5BBD6C10182A}"/>
              </a:ext>
            </a:extLst>
          </p:cNvPr>
          <p:cNvPicPr>
            <a:picLocks noChangeAspect="1"/>
          </p:cNvPicPr>
          <p:nvPr/>
        </p:nvPicPr>
        <p:blipFill>
          <a:blip r:embed="rId2"/>
          <a:stretch>
            <a:fillRect/>
          </a:stretch>
        </p:blipFill>
        <p:spPr>
          <a:xfrm>
            <a:off x="4447714" y="865989"/>
            <a:ext cx="3705270" cy="3705270"/>
          </a:xfrm>
          <a:prstGeom prst="rect">
            <a:avLst/>
          </a:prstGeom>
        </p:spPr>
      </p:pic>
    </p:spTree>
    <p:extLst>
      <p:ext uri="{BB962C8B-B14F-4D97-AF65-F5344CB8AC3E}">
        <p14:creationId xmlns:p14="http://schemas.microsoft.com/office/powerpoint/2010/main" val="1319250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VP/Dean of Students Candidates Open ...">
            <a:extLst>
              <a:ext uri="{FF2B5EF4-FFF2-40B4-BE49-F238E27FC236}">
                <a16:creationId xmlns:a16="http://schemas.microsoft.com/office/drawing/2014/main" id="{3DE84D34-3AE2-7C52-7926-44140380F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964" y="793396"/>
            <a:ext cx="5853249" cy="355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8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46D226-B26F-9D9C-5A80-83631B45B59F}"/>
              </a:ext>
            </a:extLst>
          </p:cNvPr>
          <p:cNvSpPr txBox="1"/>
          <p:nvPr/>
        </p:nvSpPr>
        <p:spPr>
          <a:xfrm>
            <a:off x="2450237" y="2849731"/>
            <a:ext cx="7776839" cy="707886"/>
          </a:xfrm>
          <a:prstGeom prst="rect">
            <a:avLst/>
          </a:prstGeom>
          <a:noFill/>
        </p:spPr>
        <p:txBody>
          <a:bodyPr wrap="square" rtlCol="0">
            <a:spAutoFit/>
          </a:bodyPr>
          <a:lstStyle/>
          <a:p>
            <a:pPr algn="ctr"/>
            <a:r>
              <a:rPr lang="en-US" sz="4000" dirty="0"/>
              <a:t>ADJOURNMENT</a:t>
            </a:r>
          </a:p>
        </p:txBody>
      </p:sp>
    </p:spTree>
    <p:extLst>
      <p:ext uri="{BB962C8B-B14F-4D97-AF65-F5344CB8AC3E}">
        <p14:creationId xmlns:p14="http://schemas.microsoft.com/office/powerpoint/2010/main" val="415130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38D9CE-EAB1-516A-FB81-FFDC2588B7EA}"/>
              </a:ext>
            </a:extLst>
          </p:cNvPr>
          <p:cNvPicPr>
            <a:picLocks noChangeAspect="1"/>
          </p:cNvPicPr>
          <p:nvPr/>
        </p:nvPicPr>
        <p:blipFill rotWithShape="1">
          <a:blip r:embed="rId2"/>
          <a:srcRect l="4839" r="4840" b="1"/>
          <a:stretch/>
        </p:blipFill>
        <p:spPr>
          <a:xfrm>
            <a:off x="641684" y="2005"/>
            <a:ext cx="10908632" cy="6853991"/>
          </a:xfrm>
          <a:custGeom>
            <a:avLst/>
            <a:gdLst/>
            <a:ahLst/>
            <a:cxnLst/>
            <a:rect l="l" t="t" r="r" b="b"/>
            <a:pathLst>
              <a:path w="10908632" h="6853991">
                <a:moveTo>
                  <a:pt x="9059739" y="0"/>
                </a:moveTo>
                <a:lnTo>
                  <a:pt x="9694921" y="0"/>
                </a:lnTo>
                <a:lnTo>
                  <a:pt x="9825053" y="165595"/>
                </a:lnTo>
                <a:cubicBezTo>
                  <a:pt x="10505610" y="1075608"/>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5"/>
                </a:cubicBezTo>
                <a:close/>
                <a:moveTo>
                  <a:pt x="2037822" y="0"/>
                </a:moveTo>
                <a:lnTo>
                  <a:pt x="8870810" y="0"/>
                </a:lnTo>
                <a:lnTo>
                  <a:pt x="8877212" y="6103"/>
                </a:lnTo>
                <a:cubicBezTo>
                  <a:pt x="9753207" y="882099"/>
                  <a:pt x="10295021" y="2092276"/>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6"/>
                  <a:pt x="1155426" y="882099"/>
                  <a:pt x="2031421" y="6103"/>
                </a:cubicBezTo>
                <a:close/>
                <a:moveTo>
                  <a:pt x="1213711" y="0"/>
                </a:moveTo>
                <a:lnTo>
                  <a:pt x="1848894" y="0"/>
                </a:lnTo>
                <a:lnTo>
                  <a:pt x="1770204" y="82535"/>
                </a:lnTo>
                <a:cubicBezTo>
                  <a:pt x="966872"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8"/>
                  <a:pt x="1083579" y="165595"/>
                </a:cubicBezTo>
                <a:close/>
              </a:path>
            </a:pathLst>
          </a:custGeom>
        </p:spPr>
      </p:pic>
    </p:spTree>
    <p:extLst>
      <p:ext uri="{BB962C8B-B14F-4D97-AF65-F5344CB8AC3E}">
        <p14:creationId xmlns:p14="http://schemas.microsoft.com/office/powerpoint/2010/main" val="140092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21CD12-F0E7-E2F9-9112-CA58690E7877}"/>
              </a:ext>
            </a:extLst>
          </p:cNvPr>
          <p:cNvPicPr>
            <a:picLocks noChangeAspect="1"/>
          </p:cNvPicPr>
          <p:nvPr/>
        </p:nvPicPr>
        <p:blipFill>
          <a:blip r:embed="rId2"/>
          <a:stretch>
            <a:fillRect/>
          </a:stretch>
        </p:blipFill>
        <p:spPr>
          <a:xfrm>
            <a:off x="3409297" y="0"/>
            <a:ext cx="5373406" cy="6858000"/>
          </a:xfrm>
          <a:prstGeom prst="rect">
            <a:avLst/>
          </a:prstGeom>
        </p:spPr>
      </p:pic>
    </p:spTree>
    <p:extLst>
      <p:ext uri="{BB962C8B-B14F-4D97-AF65-F5344CB8AC3E}">
        <p14:creationId xmlns:p14="http://schemas.microsoft.com/office/powerpoint/2010/main" val="292768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BA1B-1229-ECA0-6CCC-69F7EC2275F7}"/>
              </a:ext>
            </a:extLst>
          </p:cNvPr>
          <p:cNvSpPr>
            <a:spLocks noGrp="1"/>
          </p:cNvSpPr>
          <p:nvPr>
            <p:ph type="ctrTitle"/>
          </p:nvPr>
        </p:nvSpPr>
        <p:spPr>
          <a:xfrm>
            <a:off x="4953741" y="1689047"/>
            <a:ext cx="6173242" cy="1957881"/>
          </a:xfrm>
        </p:spPr>
        <p:txBody>
          <a:bodyPr anchor="b">
            <a:normAutofit/>
          </a:bodyPr>
          <a:lstStyle/>
          <a:p>
            <a:r>
              <a:rPr lang="en-US" sz="4800" b="1" dirty="0">
                <a:solidFill>
                  <a:schemeClr val="tx1"/>
                </a:solidFill>
              </a:rPr>
              <a:t>TREASURER’S REPORT</a:t>
            </a:r>
            <a:br>
              <a:rPr lang="en-US" sz="4800" b="1" dirty="0">
                <a:solidFill>
                  <a:schemeClr val="tx1"/>
                </a:solidFill>
              </a:rPr>
            </a:br>
            <a:r>
              <a:rPr lang="en-US" sz="4800" b="1" dirty="0">
                <a:solidFill>
                  <a:schemeClr val="tx1"/>
                </a:solidFill>
              </a:rPr>
              <a:t>September 2024</a:t>
            </a:r>
          </a:p>
        </p:txBody>
      </p:sp>
      <p:pic>
        <p:nvPicPr>
          <p:cNvPr id="49" name="Graphic 48" descr="Money">
            <a:extLst>
              <a:ext uri="{FF2B5EF4-FFF2-40B4-BE49-F238E27FC236}">
                <a16:creationId xmlns:a16="http://schemas.microsoft.com/office/drawing/2014/main" id="{5658D71F-15AB-9E91-28FB-8F0DD9D052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8377" y="2034981"/>
            <a:ext cx="2874120" cy="2874120"/>
          </a:xfrm>
          <a:prstGeom prst="rect">
            <a:avLst/>
          </a:prstGeom>
        </p:spPr>
      </p:pic>
      <p:sp>
        <p:nvSpPr>
          <p:cNvPr id="3" name="TextBox 2">
            <a:extLst>
              <a:ext uri="{FF2B5EF4-FFF2-40B4-BE49-F238E27FC236}">
                <a16:creationId xmlns:a16="http://schemas.microsoft.com/office/drawing/2014/main" id="{52E38AE9-5176-EB2A-2900-979C7DEBC330}"/>
              </a:ext>
            </a:extLst>
          </p:cNvPr>
          <p:cNvSpPr txBox="1"/>
          <p:nvPr/>
        </p:nvSpPr>
        <p:spPr>
          <a:xfrm>
            <a:off x="1753101" y="4522622"/>
            <a:ext cx="8305800" cy="646331"/>
          </a:xfrm>
          <a:prstGeom prst="rect">
            <a:avLst/>
          </a:prstGeom>
          <a:noFill/>
        </p:spPr>
        <p:txBody>
          <a:bodyPr wrap="square" rtlCol="0">
            <a:spAutoFit/>
          </a:bodyPr>
          <a:lstStyle/>
          <a:p>
            <a:pPr marL="0" marR="0">
              <a:spcBef>
                <a:spcPts val="0"/>
              </a:spcBef>
              <a:spcAft>
                <a:spcPts val="0"/>
              </a:spcAft>
            </a:pP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26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F53A8-4110-F731-BDC7-643C5E97054A}"/>
              </a:ext>
            </a:extLst>
          </p:cNvPr>
          <p:cNvPicPr>
            <a:picLocks noChangeAspect="1"/>
          </p:cNvPicPr>
          <p:nvPr/>
        </p:nvPicPr>
        <p:blipFill>
          <a:blip r:embed="rId2"/>
          <a:stretch>
            <a:fillRect/>
          </a:stretch>
        </p:blipFill>
        <p:spPr>
          <a:xfrm>
            <a:off x="2831976" y="86366"/>
            <a:ext cx="6388608" cy="6685268"/>
          </a:xfrm>
          <a:prstGeom prst="rect">
            <a:avLst/>
          </a:prstGeom>
        </p:spPr>
      </p:pic>
    </p:spTree>
    <p:extLst>
      <p:ext uri="{BB962C8B-B14F-4D97-AF65-F5344CB8AC3E}">
        <p14:creationId xmlns:p14="http://schemas.microsoft.com/office/powerpoint/2010/main" val="334221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C75F0E0-EA37-2F3B-A493-15D5CD9ECDCD}"/>
              </a:ext>
            </a:extLst>
          </p:cNvPr>
          <p:cNvGraphicFramePr>
            <a:graphicFrameLocks noGrp="1"/>
          </p:cNvGraphicFramePr>
          <p:nvPr>
            <p:extLst>
              <p:ext uri="{D42A27DB-BD31-4B8C-83A1-F6EECF244321}">
                <p14:modId xmlns:p14="http://schemas.microsoft.com/office/powerpoint/2010/main" val="2382952209"/>
              </p:ext>
            </p:extLst>
          </p:nvPr>
        </p:nvGraphicFramePr>
        <p:xfrm>
          <a:off x="224901" y="648069"/>
          <a:ext cx="6185479" cy="6031507"/>
        </p:xfrm>
        <a:graphic>
          <a:graphicData uri="http://schemas.openxmlformats.org/drawingml/2006/table">
            <a:tbl>
              <a:tblPr firstRow="1" firstCol="1" bandRow="1">
                <a:tableStyleId>{5C22544A-7EE6-4342-B048-85BDC9FD1C3A}</a:tableStyleId>
              </a:tblPr>
              <a:tblGrid>
                <a:gridCol w="3752987">
                  <a:extLst>
                    <a:ext uri="{9D8B030D-6E8A-4147-A177-3AD203B41FA5}">
                      <a16:colId xmlns:a16="http://schemas.microsoft.com/office/drawing/2014/main" val="2190898126"/>
                    </a:ext>
                  </a:extLst>
                </a:gridCol>
                <a:gridCol w="2432492">
                  <a:extLst>
                    <a:ext uri="{9D8B030D-6E8A-4147-A177-3AD203B41FA5}">
                      <a16:colId xmlns:a16="http://schemas.microsoft.com/office/drawing/2014/main" val="1113554797"/>
                    </a:ext>
                  </a:extLst>
                </a:gridCol>
              </a:tblGrid>
              <a:tr h="436009">
                <a:tc>
                  <a:txBody>
                    <a:bodyPr/>
                    <a:lstStyle/>
                    <a:p>
                      <a:pPr marL="0" marR="0">
                        <a:lnSpc>
                          <a:spcPct val="115000"/>
                        </a:lnSpc>
                        <a:spcBef>
                          <a:spcPts val="0"/>
                        </a:spcBef>
                        <a:spcAft>
                          <a:spcPts val="0"/>
                        </a:spcAft>
                      </a:pPr>
                      <a:r>
                        <a:rPr lang="en-US" sz="900" kern="100" dirty="0">
                          <a:effectLst/>
                        </a:rPr>
                        <a:t>ACCOUNT NAME</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005" marR="51005" marT="0" marB="0"/>
                </a:tc>
                <a:tc>
                  <a:txBody>
                    <a:bodyPr/>
                    <a:lstStyle/>
                    <a:p>
                      <a:pPr marL="0" marR="0" algn="ctr">
                        <a:lnSpc>
                          <a:spcPct val="115000"/>
                        </a:lnSpc>
                        <a:spcBef>
                          <a:spcPts val="0"/>
                        </a:spcBef>
                        <a:spcAft>
                          <a:spcPts val="0"/>
                        </a:spcAft>
                      </a:pPr>
                      <a:r>
                        <a:rPr lang="en-US" sz="900" kern="100" dirty="0">
                          <a:effectLst/>
                        </a:rPr>
                        <a:t>TOTAL</a:t>
                      </a:r>
                    </a:p>
                    <a:p>
                      <a:pPr marL="0" marR="0" algn="ctr">
                        <a:lnSpc>
                          <a:spcPct val="115000"/>
                        </a:lnSpc>
                        <a:spcBef>
                          <a:spcPts val="0"/>
                        </a:spcBef>
                        <a:spcAft>
                          <a:spcPts val="0"/>
                        </a:spcAft>
                      </a:pPr>
                      <a:r>
                        <a:rPr lang="en-US" sz="900" kern="100" dirty="0">
                          <a:effectLst/>
                        </a:rPr>
                        <a:t>7/1/2024 – 9/30//2024</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005" marR="51005" marT="0" marB="0"/>
                </a:tc>
                <a:extLst>
                  <a:ext uri="{0D108BD9-81ED-4DB2-BD59-A6C34878D82A}">
                    <a16:rowId xmlns:a16="http://schemas.microsoft.com/office/drawing/2014/main" val="2678326857"/>
                  </a:ext>
                </a:extLst>
              </a:tr>
              <a:tr h="5595498">
                <a:tc>
                  <a:txBody>
                    <a:bodyPr/>
                    <a:lstStyle/>
                    <a:p>
                      <a:pPr marL="0" marR="0">
                        <a:lnSpc>
                          <a:spcPct val="115000"/>
                        </a:lnSpc>
                        <a:spcBef>
                          <a:spcPts val="0"/>
                        </a:spcBef>
                        <a:spcAft>
                          <a:spcPts val="0"/>
                        </a:spcAft>
                      </a:pPr>
                      <a:r>
                        <a:rPr lang="en-US" sz="900" u="sng" kern="100" dirty="0">
                          <a:effectLst/>
                        </a:rPr>
                        <a:t>Revenue</a:t>
                      </a:r>
                      <a:endParaRPr lang="en-US" sz="900" kern="100" dirty="0">
                        <a:effectLst/>
                      </a:endParaRPr>
                    </a:p>
                    <a:p>
                      <a:pPr marL="0" marR="0">
                        <a:lnSpc>
                          <a:spcPct val="115000"/>
                        </a:lnSpc>
                        <a:spcBef>
                          <a:spcPts val="0"/>
                        </a:spcBef>
                        <a:spcAft>
                          <a:spcPts val="0"/>
                        </a:spcAft>
                      </a:pPr>
                      <a:r>
                        <a:rPr lang="en-US" sz="900" kern="100" dirty="0">
                          <a:effectLst/>
                        </a:rPr>
                        <a:t>Common Area Maintenance Assessments</a:t>
                      </a:r>
                    </a:p>
                    <a:p>
                      <a:pPr marL="0" marR="0">
                        <a:lnSpc>
                          <a:spcPct val="115000"/>
                        </a:lnSpc>
                        <a:spcBef>
                          <a:spcPts val="0"/>
                        </a:spcBef>
                        <a:spcAft>
                          <a:spcPts val="0"/>
                        </a:spcAft>
                      </a:pPr>
                      <a:r>
                        <a:rPr lang="en-US" sz="900" kern="100" dirty="0">
                          <a:effectLst/>
                        </a:rPr>
                        <a:t>Breezeline/Direct Unit Charge</a:t>
                      </a:r>
                    </a:p>
                    <a:p>
                      <a:pPr marL="0" marR="0" indent="114300">
                        <a:lnSpc>
                          <a:spcPct val="115000"/>
                        </a:lnSpc>
                        <a:spcBef>
                          <a:spcPts val="0"/>
                        </a:spcBef>
                        <a:spcAft>
                          <a:spcPts val="0"/>
                        </a:spcAft>
                      </a:pPr>
                      <a:r>
                        <a:rPr lang="en-US" sz="900" kern="100" dirty="0">
                          <a:effectLst/>
                        </a:rPr>
                        <a:t>Reserves Assessments (Building &amp; Common)</a:t>
                      </a:r>
                    </a:p>
                    <a:p>
                      <a:pPr marL="0" marR="0">
                        <a:lnSpc>
                          <a:spcPct val="115000"/>
                        </a:lnSpc>
                        <a:spcBef>
                          <a:spcPts val="0"/>
                        </a:spcBef>
                        <a:spcAft>
                          <a:spcPts val="0"/>
                        </a:spcAft>
                      </a:pPr>
                      <a:r>
                        <a:rPr lang="en-US" sz="900" kern="100" dirty="0">
                          <a:effectLst/>
                        </a:rPr>
                        <a:t>Building Maintenance Assessments</a:t>
                      </a:r>
                    </a:p>
                    <a:p>
                      <a:pPr marL="0" marR="0">
                        <a:lnSpc>
                          <a:spcPct val="115000"/>
                        </a:lnSpc>
                        <a:spcBef>
                          <a:spcPts val="0"/>
                        </a:spcBef>
                        <a:spcAft>
                          <a:spcPts val="0"/>
                        </a:spcAft>
                      </a:pPr>
                      <a:r>
                        <a:rPr lang="en-US" sz="900" kern="100" dirty="0">
                          <a:effectLst/>
                        </a:rPr>
                        <a:t>      Assessments sub-total</a:t>
                      </a:r>
                    </a:p>
                    <a:p>
                      <a:pPr marL="0" marR="0">
                        <a:lnSpc>
                          <a:spcPct val="115000"/>
                        </a:lnSpc>
                        <a:spcBef>
                          <a:spcPts val="0"/>
                        </a:spcBef>
                        <a:spcAft>
                          <a:spcPts val="0"/>
                        </a:spcAft>
                      </a:pPr>
                      <a:r>
                        <a:rPr lang="en-US" sz="900" kern="100" dirty="0">
                          <a:effectLst/>
                        </a:rPr>
                        <a:t>Other Revenue</a:t>
                      </a:r>
                    </a:p>
                    <a:p>
                      <a:pPr marL="0" marR="0">
                        <a:lnSpc>
                          <a:spcPct val="115000"/>
                        </a:lnSpc>
                        <a:spcBef>
                          <a:spcPts val="0"/>
                        </a:spcBef>
                        <a:spcAft>
                          <a:spcPts val="0"/>
                        </a:spcAft>
                      </a:pPr>
                      <a:r>
                        <a:rPr lang="en-US" sz="900" kern="100" dirty="0">
                          <a:effectLst/>
                        </a:rPr>
                        <a:t>Adjustments (NSFs etc.)</a:t>
                      </a:r>
                    </a:p>
                    <a:p>
                      <a:pPr marL="0" marR="0">
                        <a:lnSpc>
                          <a:spcPct val="115000"/>
                        </a:lnSpc>
                        <a:spcBef>
                          <a:spcPts val="0"/>
                        </a:spcBef>
                        <a:spcAft>
                          <a:spcPts val="0"/>
                        </a:spcAft>
                      </a:pPr>
                      <a:r>
                        <a:rPr lang="en-US" sz="900" kern="100" dirty="0">
                          <a:effectLst/>
                        </a:rPr>
                        <a:t>TOTAL REVENUE</a:t>
                      </a:r>
                    </a:p>
                    <a:p>
                      <a:pPr marL="0" marR="0">
                        <a:lnSpc>
                          <a:spcPct val="115000"/>
                        </a:lnSpc>
                        <a:spcBef>
                          <a:spcPts val="0"/>
                        </a:spcBef>
                        <a:spcAft>
                          <a:spcPts val="0"/>
                        </a:spcAft>
                      </a:pPr>
                      <a:r>
                        <a:rPr lang="en-US" sz="900" kern="100" dirty="0">
                          <a:effectLst/>
                        </a:rPr>
                        <a:t> </a:t>
                      </a:r>
                    </a:p>
                    <a:p>
                      <a:pPr marL="0" marR="0">
                        <a:lnSpc>
                          <a:spcPct val="115000"/>
                        </a:lnSpc>
                        <a:spcBef>
                          <a:spcPts val="0"/>
                        </a:spcBef>
                        <a:spcAft>
                          <a:spcPts val="0"/>
                        </a:spcAft>
                      </a:pPr>
                      <a:r>
                        <a:rPr lang="en-US" sz="900" u="sng" kern="100" dirty="0">
                          <a:effectLst/>
                        </a:rPr>
                        <a:t>Expenses</a:t>
                      </a:r>
                      <a:endParaRPr lang="en-US" sz="900" kern="100" dirty="0">
                        <a:effectLst/>
                      </a:endParaRPr>
                    </a:p>
                    <a:p>
                      <a:pPr marL="0" marR="0">
                        <a:lnSpc>
                          <a:spcPct val="115000"/>
                        </a:lnSpc>
                        <a:spcBef>
                          <a:spcPts val="0"/>
                        </a:spcBef>
                        <a:spcAft>
                          <a:spcPts val="0"/>
                        </a:spcAft>
                      </a:pPr>
                      <a:r>
                        <a:rPr lang="en-US" sz="900" kern="100" dirty="0">
                          <a:effectLst/>
                        </a:rPr>
                        <a:t>Administrative</a:t>
                      </a:r>
                    </a:p>
                    <a:p>
                      <a:pPr marL="0" marR="0">
                        <a:lnSpc>
                          <a:spcPct val="115000"/>
                        </a:lnSpc>
                        <a:spcBef>
                          <a:spcPts val="0"/>
                        </a:spcBef>
                        <a:spcAft>
                          <a:spcPts val="0"/>
                        </a:spcAft>
                      </a:pPr>
                      <a:r>
                        <a:rPr lang="en-US" sz="900" kern="100" dirty="0">
                          <a:effectLst/>
                        </a:rPr>
                        <a:t>Property Management</a:t>
                      </a:r>
                    </a:p>
                    <a:p>
                      <a:pPr marL="0" marR="0">
                        <a:lnSpc>
                          <a:spcPct val="115000"/>
                        </a:lnSpc>
                        <a:spcBef>
                          <a:spcPts val="0"/>
                        </a:spcBef>
                        <a:spcAft>
                          <a:spcPts val="0"/>
                        </a:spcAft>
                      </a:pPr>
                      <a:r>
                        <a:rPr lang="en-US" sz="900" kern="100" dirty="0">
                          <a:effectLst/>
                        </a:rPr>
                        <a:t>Insurance</a:t>
                      </a:r>
                    </a:p>
                    <a:p>
                      <a:pPr marL="0" marR="0">
                        <a:lnSpc>
                          <a:spcPct val="115000"/>
                        </a:lnSpc>
                        <a:spcBef>
                          <a:spcPts val="0"/>
                        </a:spcBef>
                        <a:spcAft>
                          <a:spcPts val="0"/>
                        </a:spcAft>
                      </a:pPr>
                      <a:r>
                        <a:rPr lang="en-US" sz="900" kern="100" dirty="0">
                          <a:effectLst/>
                        </a:rPr>
                        <a:t>Breezeline</a:t>
                      </a:r>
                    </a:p>
                    <a:p>
                      <a:pPr marL="0" marR="0">
                        <a:lnSpc>
                          <a:spcPct val="115000"/>
                        </a:lnSpc>
                        <a:spcBef>
                          <a:spcPts val="0"/>
                        </a:spcBef>
                        <a:spcAft>
                          <a:spcPts val="0"/>
                        </a:spcAft>
                      </a:pPr>
                      <a:r>
                        <a:rPr lang="en-US" sz="900" kern="100" dirty="0">
                          <a:effectLst/>
                        </a:rPr>
                        <a:t>Other Contract Services </a:t>
                      </a:r>
                    </a:p>
                    <a:p>
                      <a:pPr marL="0" marR="0">
                        <a:lnSpc>
                          <a:spcPct val="115000"/>
                        </a:lnSpc>
                        <a:spcBef>
                          <a:spcPts val="0"/>
                        </a:spcBef>
                        <a:spcAft>
                          <a:spcPts val="0"/>
                        </a:spcAft>
                      </a:pPr>
                      <a:r>
                        <a:rPr lang="en-US" sz="900" kern="100" dirty="0">
                          <a:effectLst/>
                        </a:rPr>
                        <a:t>Repairs &amp; Maintenance</a:t>
                      </a:r>
                    </a:p>
                    <a:p>
                      <a:pPr marL="0" marR="0">
                        <a:lnSpc>
                          <a:spcPct val="115000"/>
                        </a:lnSpc>
                        <a:spcBef>
                          <a:spcPts val="0"/>
                        </a:spcBef>
                        <a:spcAft>
                          <a:spcPts val="0"/>
                        </a:spcAft>
                      </a:pPr>
                      <a:r>
                        <a:rPr lang="en-US" sz="900" kern="100" dirty="0">
                          <a:effectLst/>
                        </a:rPr>
                        <a:t>Landscape/Recreation/Pool</a:t>
                      </a:r>
                    </a:p>
                    <a:p>
                      <a:pPr marL="0" marR="0">
                        <a:lnSpc>
                          <a:spcPct val="115000"/>
                        </a:lnSpc>
                        <a:spcBef>
                          <a:spcPts val="0"/>
                        </a:spcBef>
                        <a:spcAft>
                          <a:spcPts val="0"/>
                        </a:spcAft>
                      </a:pPr>
                      <a:r>
                        <a:rPr lang="en-US" sz="900" kern="100" dirty="0">
                          <a:effectLst/>
                        </a:rPr>
                        <a:t>Utilities</a:t>
                      </a:r>
                    </a:p>
                    <a:p>
                      <a:pPr marL="0" marR="0">
                        <a:lnSpc>
                          <a:spcPct val="115000"/>
                        </a:lnSpc>
                        <a:spcBef>
                          <a:spcPts val="0"/>
                        </a:spcBef>
                        <a:spcAft>
                          <a:spcPts val="0"/>
                        </a:spcAft>
                      </a:pPr>
                      <a:r>
                        <a:rPr lang="en-US" sz="900" kern="100" dirty="0">
                          <a:effectLst/>
                        </a:rPr>
                        <a:t>Misc.</a:t>
                      </a:r>
                    </a:p>
                    <a:p>
                      <a:pPr marL="0" marR="0">
                        <a:lnSpc>
                          <a:spcPct val="115000"/>
                        </a:lnSpc>
                        <a:spcBef>
                          <a:spcPts val="0"/>
                        </a:spcBef>
                        <a:spcAft>
                          <a:spcPts val="0"/>
                        </a:spcAft>
                      </a:pPr>
                      <a:r>
                        <a:rPr lang="en-US" sz="900" kern="100" dirty="0">
                          <a:effectLst/>
                        </a:rPr>
                        <a:t>TOTAL EXPENSES</a:t>
                      </a:r>
                    </a:p>
                    <a:p>
                      <a:pPr marL="0" marR="0">
                        <a:lnSpc>
                          <a:spcPct val="115000"/>
                        </a:lnSpc>
                        <a:spcBef>
                          <a:spcPts val="0"/>
                        </a:spcBef>
                        <a:spcAft>
                          <a:spcPts val="0"/>
                        </a:spcAft>
                      </a:pPr>
                      <a:r>
                        <a:rPr lang="en-US" sz="900" kern="100" dirty="0">
                          <a:effectLst/>
                        </a:rPr>
                        <a:t> </a:t>
                      </a:r>
                    </a:p>
                    <a:p>
                      <a:pPr marL="0" marR="0">
                        <a:lnSpc>
                          <a:spcPct val="115000"/>
                        </a:lnSpc>
                        <a:spcBef>
                          <a:spcPts val="0"/>
                        </a:spcBef>
                        <a:spcAft>
                          <a:spcPts val="0"/>
                        </a:spcAft>
                      </a:pPr>
                      <a:r>
                        <a:rPr lang="en-US" sz="900" kern="100" dirty="0">
                          <a:effectLst/>
                        </a:rPr>
                        <a:t>NET REVENUE/EXPENSES</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005" marR="51005" marT="0" marB="0"/>
                </a:tc>
                <a:tc>
                  <a:txBody>
                    <a:bodyPr/>
                    <a:lstStyle/>
                    <a:p>
                      <a:pPr marL="0" marR="0" algn="r">
                        <a:lnSpc>
                          <a:spcPct val="115000"/>
                        </a:lnSpc>
                        <a:spcBef>
                          <a:spcPts val="0"/>
                        </a:spcBef>
                        <a:spcAft>
                          <a:spcPts val="0"/>
                        </a:spcAft>
                      </a:pPr>
                      <a:r>
                        <a:rPr lang="en-US" sz="900" kern="100" dirty="0">
                          <a:effectLst/>
                        </a:rPr>
                        <a:t> </a:t>
                      </a:r>
                    </a:p>
                    <a:p>
                      <a:pPr marL="0" marR="0" algn="r">
                        <a:lnSpc>
                          <a:spcPct val="115000"/>
                        </a:lnSpc>
                        <a:spcBef>
                          <a:spcPts val="0"/>
                        </a:spcBef>
                        <a:spcAft>
                          <a:spcPts val="0"/>
                        </a:spcAft>
                      </a:pPr>
                      <a:r>
                        <a:rPr lang="en-US" sz="900" kern="100" dirty="0">
                          <a:effectLst/>
                        </a:rPr>
                        <a:t>835,145</a:t>
                      </a:r>
                    </a:p>
                    <a:p>
                      <a:pPr marL="0" marR="0" algn="r">
                        <a:lnSpc>
                          <a:spcPct val="115000"/>
                        </a:lnSpc>
                        <a:spcBef>
                          <a:spcPts val="0"/>
                        </a:spcBef>
                        <a:spcAft>
                          <a:spcPts val="0"/>
                        </a:spcAft>
                      </a:pPr>
                      <a:r>
                        <a:rPr lang="en-US" sz="900" kern="100" dirty="0">
                          <a:effectLst/>
                        </a:rPr>
                        <a:t>169,779</a:t>
                      </a:r>
                    </a:p>
                    <a:p>
                      <a:pPr marL="0" marR="0" algn="r">
                        <a:lnSpc>
                          <a:spcPct val="115000"/>
                        </a:lnSpc>
                        <a:spcBef>
                          <a:spcPts val="0"/>
                        </a:spcBef>
                        <a:spcAft>
                          <a:spcPts val="0"/>
                        </a:spcAft>
                      </a:pPr>
                      <a:r>
                        <a:rPr lang="en-US" sz="900" kern="100" dirty="0">
                          <a:effectLst/>
                        </a:rPr>
                        <a:t>1,197,970</a:t>
                      </a:r>
                    </a:p>
                    <a:p>
                      <a:pPr marL="0" marR="0" algn="r">
                        <a:lnSpc>
                          <a:spcPct val="115000"/>
                        </a:lnSpc>
                        <a:spcBef>
                          <a:spcPts val="0"/>
                        </a:spcBef>
                        <a:spcAft>
                          <a:spcPts val="0"/>
                        </a:spcAft>
                      </a:pPr>
                      <a:r>
                        <a:rPr lang="en-US" sz="900" kern="100" dirty="0">
                          <a:effectLst/>
                        </a:rPr>
                        <a:t>291,228</a:t>
                      </a:r>
                    </a:p>
                    <a:p>
                      <a:pPr marL="0" marR="0" algn="r">
                        <a:lnSpc>
                          <a:spcPct val="115000"/>
                        </a:lnSpc>
                        <a:spcBef>
                          <a:spcPts val="0"/>
                        </a:spcBef>
                        <a:spcAft>
                          <a:spcPts val="0"/>
                        </a:spcAft>
                      </a:pPr>
                      <a:r>
                        <a:rPr lang="en-US" sz="900" kern="100" dirty="0">
                          <a:effectLst/>
                        </a:rPr>
                        <a:t>2,494,122</a:t>
                      </a:r>
                    </a:p>
                    <a:p>
                      <a:pPr marL="0" marR="0" algn="r">
                        <a:lnSpc>
                          <a:spcPct val="115000"/>
                        </a:lnSpc>
                        <a:spcBef>
                          <a:spcPts val="0"/>
                        </a:spcBef>
                        <a:spcAft>
                          <a:spcPts val="0"/>
                        </a:spcAft>
                      </a:pPr>
                      <a:r>
                        <a:rPr lang="en-US" sz="900" kern="100" dirty="0">
                          <a:effectLst/>
                        </a:rPr>
                        <a:t>54,391</a:t>
                      </a:r>
                    </a:p>
                    <a:p>
                      <a:pPr marL="0" marR="0" algn="r">
                        <a:lnSpc>
                          <a:spcPct val="115000"/>
                        </a:lnSpc>
                        <a:spcBef>
                          <a:spcPts val="0"/>
                        </a:spcBef>
                        <a:spcAft>
                          <a:spcPts val="0"/>
                        </a:spcAft>
                      </a:pPr>
                      <a:r>
                        <a:rPr lang="en-US" sz="900" kern="100" dirty="0">
                          <a:effectLst/>
                        </a:rPr>
                        <a:t>(427)</a:t>
                      </a:r>
                    </a:p>
                    <a:p>
                      <a:pPr marL="0" marR="0" algn="r">
                        <a:lnSpc>
                          <a:spcPct val="115000"/>
                        </a:lnSpc>
                        <a:spcBef>
                          <a:spcPts val="0"/>
                        </a:spcBef>
                        <a:spcAft>
                          <a:spcPts val="0"/>
                        </a:spcAft>
                      </a:pPr>
                      <a:r>
                        <a:rPr lang="en-US" sz="900" kern="100" dirty="0">
                          <a:effectLst/>
                        </a:rPr>
                        <a:t>2,548,086</a:t>
                      </a:r>
                    </a:p>
                    <a:p>
                      <a:pPr marL="0" marR="0" algn="r">
                        <a:lnSpc>
                          <a:spcPct val="115000"/>
                        </a:lnSpc>
                        <a:spcBef>
                          <a:spcPts val="0"/>
                        </a:spcBef>
                        <a:spcAft>
                          <a:spcPts val="0"/>
                        </a:spcAft>
                      </a:pPr>
                      <a:r>
                        <a:rPr lang="en-US" sz="900" kern="100" dirty="0">
                          <a:effectLst/>
                        </a:rPr>
                        <a:t> </a:t>
                      </a:r>
                    </a:p>
                    <a:p>
                      <a:pPr marL="0" marR="0" algn="r">
                        <a:lnSpc>
                          <a:spcPct val="115000"/>
                        </a:lnSpc>
                        <a:spcBef>
                          <a:spcPts val="0"/>
                        </a:spcBef>
                        <a:spcAft>
                          <a:spcPts val="0"/>
                        </a:spcAft>
                      </a:pPr>
                      <a:r>
                        <a:rPr lang="en-US" sz="900" kern="100" dirty="0">
                          <a:effectLst/>
                        </a:rPr>
                        <a:t> </a:t>
                      </a:r>
                    </a:p>
                    <a:p>
                      <a:pPr marL="0" marR="0" algn="r">
                        <a:lnSpc>
                          <a:spcPct val="115000"/>
                        </a:lnSpc>
                        <a:spcBef>
                          <a:spcPts val="0"/>
                        </a:spcBef>
                        <a:spcAft>
                          <a:spcPts val="0"/>
                        </a:spcAft>
                      </a:pPr>
                      <a:r>
                        <a:rPr lang="en-US" sz="900" kern="100" dirty="0">
                          <a:effectLst/>
                        </a:rPr>
                        <a:t>52,322</a:t>
                      </a:r>
                    </a:p>
                    <a:p>
                      <a:pPr marL="0" marR="0" algn="r">
                        <a:lnSpc>
                          <a:spcPct val="115000"/>
                        </a:lnSpc>
                        <a:spcBef>
                          <a:spcPts val="0"/>
                        </a:spcBef>
                        <a:spcAft>
                          <a:spcPts val="0"/>
                        </a:spcAft>
                      </a:pPr>
                      <a:r>
                        <a:rPr lang="en-US" sz="900" kern="100" dirty="0">
                          <a:effectLst/>
                        </a:rPr>
                        <a:t>254,633</a:t>
                      </a:r>
                    </a:p>
                    <a:p>
                      <a:pPr marL="0" marR="0" algn="r">
                        <a:lnSpc>
                          <a:spcPct val="115000"/>
                        </a:lnSpc>
                        <a:spcBef>
                          <a:spcPts val="0"/>
                        </a:spcBef>
                        <a:spcAft>
                          <a:spcPts val="0"/>
                        </a:spcAft>
                      </a:pPr>
                      <a:r>
                        <a:rPr lang="en-US" sz="900" kern="100" dirty="0">
                          <a:effectLst/>
                        </a:rPr>
                        <a:t>217,618</a:t>
                      </a:r>
                    </a:p>
                    <a:p>
                      <a:pPr marL="0" marR="0" algn="r">
                        <a:lnSpc>
                          <a:spcPct val="115000"/>
                        </a:lnSpc>
                        <a:spcBef>
                          <a:spcPts val="0"/>
                        </a:spcBef>
                        <a:spcAft>
                          <a:spcPts val="0"/>
                        </a:spcAft>
                      </a:pPr>
                      <a:r>
                        <a:rPr lang="en-US" sz="900" kern="100" dirty="0">
                          <a:effectLst/>
                        </a:rPr>
                        <a:t>123,227</a:t>
                      </a:r>
                    </a:p>
                    <a:p>
                      <a:pPr marL="0" marR="0" algn="r">
                        <a:lnSpc>
                          <a:spcPct val="115000"/>
                        </a:lnSpc>
                        <a:spcBef>
                          <a:spcPts val="0"/>
                        </a:spcBef>
                        <a:spcAft>
                          <a:spcPts val="0"/>
                        </a:spcAft>
                      </a:pPr>
                      <a:r>
                        <a:rPr lang="en-US" sz="900" kern="100" dirty="0">
                          <a:effectLst/>
                        </a:rPr>
                        <a:t>16,494</a:t>
                      </a:r>
                    </a:p>
                    <a:p>
                      <a:pPr marL="0" marR="0" algn="r">
                        <a:lnSpc>
                          <a:spcPct val="115000"/>
                        </a:lnSpc>
                        <a:spcBef>
                          <a:spcPts val="0"/>
                        </a:spcBef>
                        <a:spcAft>
                          <a:spcPts val="0"/>
                        </a:spcAft>
                      </a:pPr>
                      <a:r>
                        <a:rPr lang="en-US" sz="900" kern="100" dirty="0">
                          <a:effectLst/>
                        </a:rPr>
                        <a:t>35,250</a:t>
                      </a:r>
                    </a:p>
                    <a:p>
                      <a:pPr marL="0" marR="0" algn="r">
                        <a:lnSpc>
                          <a:spcPct val="115000"/>
                        </a:lnSpc>
                        <a:spcBef>
                          <a:spcPts val="0"/>
                        </a:spcBef>
                        <a:spcAft>
                          <a:spcPts val="0"/>
                        </a:spcAft>
                      </a:pPr>
                      <a:r>
                        <a:rPr lang="en-US" sz="900" kern="100" dirty="0">
                          <a:effectLst/>
                        </a:rPr>
                        <a:t>35,252</a:t>
                      </a:r>
                    </a:p>
                    <a:p>
                      <a:pPr marL="0" marR="0" algn="r">
                        <a:lnSpc>
                          <a:spcPct val="115000"/>
                        </a:lnSpc>
                        <a:spcBef>
                          <a:spcPts val="0"/>
                        </a:spcBef>
                        <a:spcAft>
                          <a:spcPts val="0"/>
                        </a:spcAft>
                      </a:pPr>
                      <a:r>
                        <a:rPr lang="en-US" sz="900" kern="100" dirty="0">
                          <a:effectLst/>
                        </a:rPr>
                        <a:t>105,998</a:t>
                      </a:r>
                    </a:p>
                    <a:p>
                      <a:pPr marL="0" marR="0" algn="r">
                        <a:lnSpc>
                          <a:spcPct val="115000"/>
                        </a:lnSpc>
                        <a:spcBef>
                          <a:spcPts val="0"/>
                        </a:spcBef>
                        <a:spcAft>
                          <a:spcPts val="0"/>
                        </a:spcAft>
                      </a:pPr>
                      <a:r>
                        <a:rPr lang="en-US" sz="900" kern="100" dirty="0">
                          <a:effectLst/>
                        </a:rPr>
                        <a:t>5,391</a:t>
                      </a:r>
                    </a:p>
                    <a:p>
                      <a:pPr marL="0" marR="0" algn="r">
                        <a:lnSpc>
                          <a:spcPct val="115000"/>
                        </a:lnSpc>
                        <a:spcBef>
                          <a:spcPts val="0"/>
                        </a:spcBef>
                        <a:spcAft>
                          <a:spcPts val="0"/>
                        </a:spcAft>
                      </a:pPr>
                      <a:r>
                        <a:rPr lang="en-US" sz="900" kern="100" dirty="0">
                          <a:effectLst/>
                        </a:rPr>
                        <a:t>846,185</a:t>
                      </a:r>
                    </a:p>
                    <a:p>
                      <a:pPr marL="0" marR="0" algn="r">
                        <a:lnSpc>
                          <a:spcPct val="115000"/>
                        </a:lnSpc>
                        <a:spcBef>
                          <a:spcPts val="0"/>
                        </a:spcBef>
                        <a:spcAft>
                          <a:spcPts val="0"/>
                        </a:spcAft>
                      </a:pPr>
                      <a:r>
                        <a:rPr lang="en-US" sz="900" kern="100" dirty="0">
                          <a:effectLst/>
                        </a:rPr>
                        <a:t> </a:t>
                      </a:r>
                    </a:p>
                    <a:p>
                      <a:pPr marL="0" marR="0" algn="r">
                        <a:lnSpc>
                          <a:spcPct val="115000"/>
                        </a:lnSpc>
                        <a:spcBef>
                          <a:spcPts val="0"/>
                        </a:spcBef>
                        <a:spcAft>
                          <a:spcPts val="0"/>
                        </a:spcAft>
                      </a:pPr>
                      <a:r>
                        <a:rPr lang="en-US" sz="900" kern="100" dirty="0">
                          <a:effectLst/>
                        </a:rPr>
                        <a:t>1,701,901</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1005" marR="51005" marT="0" marB="0"/>
                </a:tc>
                <a:extLst>
                  <a:ext uri="{0D108BD9-81ED-4DB2-BD59-A6C34878D82A}">
                    <a16:rowId xmlns:a16="http://schemas.microsoft.com/office/drawing/2014/main" val="3689745058"/>
                  </a:ext>
                </a:extLst>
              </a:tr>
            </a:tbl>
          </a:graphicData>
        </a:graphic>
      </p:graphicFrame>
      <p:sp>
        <p:nvSpPr>
          <p:cNvPr id="7" name="TextBox 6">
            <a:extLst>
              <a:ext uri="{FF2B5EF4-FFF2-40B4-BE49-F238E27FC236}">
                <a16:creationId xmlns:a16="http://schemas.microsoft.com/office/drawing/2014/main" id="{AB080953-AB66-0574-86C6-21D9645A6CFE}"/>
              </a:ext>
            </a:extLst>
          </p:cNvPr>
          <p:cNvSpPr txBox="1"/>
          <p:nvPr/>
        </p:nvSpPr>
        <p:spPr>
          <a:xfrm>
            <a:off x="133164" y="178423"/>
            <a:ext cx="6897950" cy="369332"/>
          </a:xfrm>
          <a:prstGeom prst="rect">
            <a:avLst/>
          </a:prstGeom>
          <a:noFill/>
        </p:spPr>
        <p:txBody>
          <a:bodyPr wrap="square">
            <a:spAutoFit/>
          </a:bodyPr>
          <a:lstStyle/>
          <a:p>
            <a:r>
              <a:rPr lang="en-US" sz="1800" b="1" dirty="0">
                <a:effectLst/>
                <a:latin typeface="Aptos" panose="020B0004020202020204" pitchFamily="34" charset="0"/>
                <a:ea typeface="Aptos" panose="020B0004020202020204" pitchFamily="34" charset="0"/>
                <a:cs typeface="Times New Roman" panose="02020603050405020304" pitchFamily="18" charset="0"/>
              </a:rPr>
              <a:t>LCG INCOME/EXPENSE STATEMENT as at September 30, 2024 </a:t>
            </a:r>
            <a:endParaRPr lang="en-US" dirty="0"/>
          </a:p>
        </p:txBody>
      </p:sp>
      <p:sp>
        <p:nvSpPr>
          <p:cNvPr id="9" name="TextBox 8">
            <a:extLst>
              <a:ext uri="{FF2B5EF4-FFF2-40B4-BE49-F238E27FC236}">
                <a16:creationId xmlns:a16="http://schemas.microsoft.com/office/drawing/2014/main" id="{358886D0-22F2-01E1-2012-597E450C0147}"/>
              </a:ext>
            </a:extLst>
          </p:cNvPr>
          <p:cNvSpPr txBox="1"/>
          <p:nvPr/>
        </p:nvSpPr>
        <p:spPr>
          <a:xfrm>
            <a:off x="6651594" y="1400669"/>
            <a:ext cx="5315505" cy="3899209"/>
          </a:xfrm>
          <a:prstGeom prst="rect">
            <a:avLst/>
          </a:prstGeom>
          <a:noFill/>
        </p:spPr>
        <p:txBody>
          <a:bodyPr wrap="square">
            <a:spAutoFit/>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promised, beneath is the latest Aged Owner’s Report. 83 (nearly 10%) of our units account for almost 90% of the total amount overdue for more than 90 days. Buildings 6, 10, 24, 25 and 20B have the highest delinquency rates. Note that there are still owners who have paid their assessments to Juda Eskew &amp; Associates but who have not yet contacted the office to update their accounts and hence, are still reading as delinquent. The office has sent reminders to all owners to settle/rectify their accounts at the earliest opportunity as collections resume in earnest.</a:t>
            </a:r>
          </a:p>
        </p:txBody>
      </p:sp>
    </p:spTree>
    <p:extLst>
      <p:ext uri="{BB962C8B-B14F-4D97-AF65-F5344CB8AC3E}">
        <p14:creationId xmlns:p14="http://schemas.microsoft.com/office/powerpoint/2010/main" val="273529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DB1CAE-96AF-BA79-0B3D-19F393344B70}"/>
              </a:ext>
            </a:extLst>
          </p:cNvPr>
          <p:cNvPicPr>
            <a:picLocks noChangeAspect="1"/>
          </p:cNvPicPr>
          <p:nvPr/>
        </p:nvPicPr>
        <p:blipFill>
          <a:blip r:embed="rId2"/>
          <a:stretch>
            <a:fillRect/>
          </a:stretch>
        </p:blipFill>
        <p:spPr>
          <a:xfrm>
            <a:off x="3102587" y="-1"/>
            <a:ext cx="5761111" cy="7137647"/>
          </a:xfrm>
          <a:prstGeom prst="rect">
            <a:avLst/>
          </a:prstGeom>
        </p:spPr>
      </p:pic>
    </p:spTree>
    <p:extLst>
      <p:ext uri="{BB962C8B-B14F-4D97-AF65-F5344CB8AC3E}">
        <p14:creationId xmlns:p14="http://schemas.microsoft.com/office/powerpoint/2010/main" val="426069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1EB579-14C9-722E-141B-117913800CD9}"/>
              </a:ext>
            </a:extLst>
          </p:cNvPr>
          <p:cNvSpPr txBox="1"/>
          <p:nvPr/>
        </p:nvSpPr>
        <p:spPr>
          <a:xfrm>
            <a:off x="3667957" y="340414"/>
            <a:ext cx="4856086" cy="523220"/>
          </a:xfrm>
          <a:prstGeom prst="rect">
            <a:avLst/>
          </a:prstGeom>
          <a:noFill/>
        </p:spPr>
        <p:txBody>
          <a:bodyPr wrap="square" rtlCol="0">
            <a:spAutoFit/>
          </a:bodyPr>
          <a:lstStyle/>
          <a:p>
            <a:r>
              <a:rPr lang="en-US" sz="2800" b="1" dirty="0"/>
              <a:t>MANAGER’S UPDATE</a:t>
            </a:r>
          </a:p>
        </p:txBody>
      </p:sp>
      <p:sp>
        <p:nvSpPr>
          <p:cNvPr id="4" name="Flowchart: Process 3">
            <a:extLst>
              <a:ext uri="{FF2B5EF4-FFF2-40B4-BE49-F238E27FC236}">
                <a16:creationId xmlns:a16="http://schemas.microsoft.com/office/drawing/2014/main" id="{96E24383-FA96-A094-CC43-082C9E00A960}"/>
              </a:ext>
            </a:extLst>
          </p:cNvPr>
          <p:cNvSpPr/>
          <p:nvPr/>
        </p:nvSpPr>
        <p:spPr>
          <a:xfrm>
            <a:off x="870012" y="1340528"/>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FRIENDLY LETTER NOTICE</a:t>
            </a:r>
          </a:p>
        </p:txBody>
      </p:sp>
      <p:sp>
        <p:nvSpPr>
          <p:cNvPr id="5" name="Flowchart: Process 4">
            <a:extLst>
              <a:ext uri="{FF2B5EF4-FFF2-40B4-BE49-F238E27FC236}">
                <a16:creationId xmlns:a16="http://schemas.microsoft.com/office/drawing/2014/main" id="{77BC150D-979E-45FB-40C2-576C0F97DF6F}"/>
              </a:ext>
            </a:extLst>
          </p:cNvPr>
          <p:cNvSpPr/>
          <p:nvPr/>
        </p:nvSpPr>
        <p:spPr>
          <a:xfrm>
            <a:off x="4569041" y="1340528"/>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ONSITE PROJECTS</a:t>
            </a:r>
          </a:p>
        </p:txBody>
      </p:sp>
      <p:sp>
        <p:nvSpPr>
          <p:cNvPr id="6" name="Flowchart: Process 5">
            <a:extLst>
              <a:ext uri="{FF2B5EF4-FFF2-40B4-BE49-F238E27FC236}">
                <a16:creationId xmlns:a16="http://schemas.microsoft.com/office/drawing/2014/main" id="{97E8775A-947A-7412-9201-076DF5DFFA43}"/>
              </a:ext>
            </a:extLst>
          </p:cNvPr>
          <p:cNvSpPr/>
          <p:nvPr/>
        </p:nvSpPr>
        <p:spPr>
          <a:xfrm>
            <a:off x="8268070" y="1340528"/>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FOUNTAIN</a:t>
            </a:r>
          </a:p>
        </p:txBody>
      </p:sp>
      <p:sp>
        <p:nvSpPr>
          <p:cNvPr id="7" name="Flowchart: Process 6">
            <a:extLst>
              <a:ext uri="{FF2B5EF4-FFF2-40B4-BE49-F238E27FC236}">
                <a16:creationId xmlns:a16="http://schemas.microsoft.com/office/drawing/2014/main" id="{A1FD783D-3909-1CE2-E803-DE824D74E103}"/>
              </a:ext>
            </a:extLst>
          </p:cNvPr>
          <p:cNvSpPr/>
          <p:nvPr/>
        </p:nvSpPr>
        <p:spPr>
          <a:xfrm>
            <a:off x="870012" y="4031942"/>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ACH REMINDER</a:t>
            </a:r>
          </a:p>
        </p:txBody>
      </p:sp>
      <p:sp>
        <p:nvSpPr>
          <p:cNvPr id="8" name="Flowchart: Process 7">
            <a:extLst>
              <a:ext uri="{FF2B5EF4-FFF2-40B4-BE49-F238E27FC236}">
                <a16:creationId xmlns:a16="http://schemas.microsoft.com/office/drawing/2014/main" id="{8906F97F-EF31-D35B-539C-C53A7D111685}"/>
              </a:ext>
            </a:extLst>
          </p:cNvPr>
          <p:cNvSpPr/>
          <p:nvPr/>
        </p:nvSpPr>
        <p:spPr>
          <a:xfrm>
            <a:off x="4569041" y="4120719"/>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CARD ROOM AC</a:t>
            </a:r>
          </a:p>
        </p:txBody>
      </p:sp>
      <p:sp>
        <p:nvSpPr>
          <p:cNvPr id="9" name="Flowchart: Process 8">
            <a:extLst>
              <a:ext uri="{FF2B5EF4-FFF2-40B4-BE49-F238E27FC236}">
                <a16:creationId xmlns:a16="http://schemas.microsoft.com/office/drawing/2014/main" id="{279CE346-2726-D51D-55CF-1FD8D16178D1}"/>
              </a:ext>
            </a:extLst>
          </p:cNvPr>
          <p:cNvSpPr/>
          <p:nvPr/>
        </p:nvSpPr>
        <p:spPr>
          <a:xfrm>
            <a:off x="8223681" y="4120719"/>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ARCHITECTURAL APPLICATION</a:t>
            </a:r>
          </a:p>
        </p:txBody>
      </p:sp>
    </p:spTree>
    <p:extLst>
      <p:ext uri="{BB962C8B-B14F-4D97-AF65-F5344CB8AC3E}">
        <p14:creationId xmlns:p14="http://schemas.microsoft.com/office/powerpoint/2010/main" val="953687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33E1D0-ECA3-A3AE-F024-15A726FAA2E2}"/>
              </a:ext>
            </a:extLst>
          </p:cNvPr>
          <p:cNvSpPr txBox="1"/>
          <p:nvPr/>
        </p:nvSpPr>
        <p:spPr>
          <a:xfrm>
            <a:off x="6678620" y="2358107"/>
            <a:ext cx="4802820" cy="830997"/>
          </a:xfrm>
          <a:prstGeom prst="rect">
            <a:avLst/>
          </a:prstGeom>
          <a:noFill/>
        </p:spPr>
        <p:txBody>
          <a:bodyPr wrap="square" rtlCol="0">
            <a:spAutoFit/>
          </a:bodyPr>
          <a:lstStyle/>
          <a:p>
            <a:r>
              <a:rPr lang="en-US" sz="4800" dirty="0"/>
              <a:t>LCG RE-SALE</a:t>
            </a:r>
          </a:p>
        </p:txBody>
      </p:sp>
      <p:sp>
        <p:nvSpPr>
          <p:cNvPr id="6" name="TextBox 5">
            <a:extLst>
              <a:ext uri="{FF2B5EF4-FFF2-40B4-BE49-F238E27FC236}">
                <a16:creationId xmlns:a16="http://schemas.microsoft.com/office/drawing/2014/main" id="{C8FC2929-F02B-FE2A-80FE-54B243AE674E}"/>
              </a:ext>
            </a:extLst>
          </p:cNvPr>
          <p:cNvSpPr txBox="1"/>
          <p:nvPr/>
        </p:nvSpPr>
        <p:spPr>
          <a:xfrm>
            <a:off x="1518428" y="649947"/>
            <a:ext cx="8316157" cy="5078313"/>
          </a:xfrm>
          <a:prstGeom prst="rect">
            <a:avLst/>
          </a:prstGeom>
          <a:noFill/>
        </p:spPr>
        <p:txBody>
          <a:bodyPr wrap="square">
            <a:spAutoFit/>
          </a:bodyPr>
          <a:lstStyle/>
          <a:p>
            <a:pPr algn="l"/>
            <a:r>
              <a:rPr lang="en-US" b="0" i="0" dirty="0">
                <a:solidFill>
                  <a:srgbClr val="333333"/>
                </a:solidFill>
                <a:effectLst/>
                <a:latin typeface="Open Sans" panose="020B0606030504020204" pitchFamily="34" charset="0"/>
              </a:rPr>
              <a:t>Anne &amp; Lee Bowman</a:t>
            </a:r>
          </a:p>
          <a:p>
            <a:pPr algn="l"/>
            <a:r>
              <a:rPr lang="en-US" b="0" i="0" u="sng" dirty="0">
                <a:solidFill>
                  <a:srgbClr val="333333"/>
                </a:solidFill>
                <a:effectLst/>
                <a:latin typeface="Open Sans" panose="020B0606030504020204" pitchFamily="34" charset="0"/>
                <a:hlinkClick r:id="rId2"/>
              </a:rPr>
              <a:t>2812 S Garden Drive 206</a:t>
            </a:r>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22-206</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Patricia Counterman</a:t>
            </a:r>
          </a:p>
          <a:p>
            <a:pPr algn="l"/>
            <a:r>
              <a:rPr lang="en-US" b="0" i="0" u="sng" dirty="0">
                <a:solidFill>
                  <a:srgbClr val="333333"/>
                </a:solidFill>
                <a:effectLst/>
                <a:latin typeface="Open Sans" panose="020B0606030504020204" pitchFamily="34" charset="0"/>
                <a:hlinkClick r:id="rId3"/>
              </a:rPr>
              <a:t>2811 S Garden Drive 304</a:t>
            </a:r>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25-304</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WILMINGTON SAVINGS FUND SOCIETY, FSB</a:t>
            </a:r>
          </a:p>
          <a:p>
            <a:pPr algn="l"/>
            <a:r>
              <a:rPr lang="en-US" b="0" i="0" u="sng" dirty="0">
                <a:solidFill>
                  <a:srgbClr val="333333"/>
                </a:solidFill>
                <a:effectLst/>
                <a:latin typeface="Open Sans" panose="020B0606030504020204" pitchFamily="34" charset="0"/>
                <a:hlinkClick r:id="rId4"/>
              </a:rPr>
              <a:t>2581 N Garden Drive 203</a:t>
            </a:r>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2-203</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Lake Clarke Gardens</a:t>
            </a:r>
          </a:p>
          <a:p>
            <a:pPr algn="l"/>
            <a:r>
              <a:rPr lang="en-US" b="0" i="0" u="sng" dirty="0">
                <a:solidFill>
                  <a:srgbClr val="333333"/>
                </a:solidFill>
                <a:effectLst/>
                <a:latin typeface="Open Sans" panose="020B0606030504020204" pitchFamily="34" charset="0"/>
                <a:hlinkClick r:id="rId5"/>
              </a:rPr>
              <a:t>2616 N Garden Drive 107</a:t>
            </a:r>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9-107</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Chris &amp; Carmina Petro</a:t>
            </a:r>
          </a:p>
          <a:p>
            <a:pPr algn="l"/>
            <a:r>
              <a:rPr lang="en-US" b="0" i="0" u="sng" dirty="0">
                <a:solidFill>
                  <a:srgbClr val="333333"/>
                </a:solidFill>
                <a:effectLst/>
                <a:latin typeface="Open Sans" panose="020B0606030504020204" pitchFamily="34" charset="0"/>
                <a:hlinkClick r:id="rId6"/>
              </a:rPr>
              <a:t>2682 S Garden Drive 110</a:t>
            </a:r>
            <a:endParaRPr lang="en-US"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37847938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3666</TotalTime>
  <Words>406</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Calibri</vt:lpstr>
      <vt:lpstr>Open Sans</vt:lpstr>
      <vt:lpstr>Poppins</vt:lpstr>
      <vt:lpstr>Rockwell</vt:lpstr>
      <vt:lpstr>Rockwell Condensed</vt:lpstr>
      <vt:lpstr>Wingdings</vt:lpstr>
      <vt:lpstr>Wood Type</vt:lpstr>
      <vt:lpstr>PowerPoint Presentation</vt:lpstr>
      <vt:lpstr>PowerPoint Presentation</vt:lpstr>
      <vt:lpstr>PowerPoint Presentation</vt:lpstr>
      <vt:lpstr>TREASURER’S REPORT September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Cox</dc:creator>
  <cp:lastModifiedBy>Iris  Rosario</cp:lastModifiedBy>
  <cp:revision>36</cp:revision>
  <cp:lastPrinted>2024-10-08T15:51:09Z</cp:lastPrinted>
  <dcterms:created xsi:type="dcterms:W3CDTF">2024-01-29T20:16:59Z</dcterms:created>
  <dcterms:modified xsi:type="dcterms:W3CDTF">2024-10-08T15:51:43Z</dcterms:modified>
</cp:coreProperties>
</file>