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3"/>
  </p:notesMasterIdLst>
  <p:sldIdLst>
    <p:sldId id="256" r:id="rId2"/>
    <p:sldId id="258" r:id="rId3"/>
    <p:sldId id="257" r:id="rId4"/>
    <p:sldId id="269" r:id="rId5"/>
    <p:sldId id="296" r:id="rId6"/>
    <p:sldId id="374" r:id="rId7"/>
    <p:sldId id="304" r:id="rId8"/>
    <p:sldId id="305" r:id="rId9"/>
    <p:sldId id="307" r:id="rId10"/>
    <p:sldId id="322" r:id="rId11"/>
    <p:sldId id="378" r:id="rId12"/>
    <p:sldId id="376" r:id="rId13"/>
    <p:sldId id="395" r:id="rId14"/>
    <p:sldId id="396" r:id="rId15"/>
    <p:sldId id="399" r:id="rId16"/>
    <p:sldId id="400" r:id="rId17"/>
    <p:sldId id="401" r:id="rId18"/>
    <p:sldId id="397" r:id="rId19"/>
    <p:sldId id="398" r:id="rId20"/>
    <p:sldId id="379" r:id="rId21"/>
    <p:sldId id="382" r:id="rId22"/>
    <p:sldId id="351" r:id="rId23"/>
    <p:sldId id="355" r:id="rId24"/>
    <p:sldId id="356" r:id="rId25"/>
    <p:sldId id="357" r:id="rId26"/>
    <p:sldId id="359" r:id="rId27"/>
    <p:sldId id="360" r:id="rId28"/>
    <p:sldId id="362" r:id="rId29"/>
    <p:sldId id="387" r:id="rId30"/>
    <p:sldId id="386" r:id="rId31"/>
    <p:sldId id="385" r:id="rId32"/>
    <p:sldId id="390" r:id="rId33"/>
    <p:sldId id="389" r:id="rId34"/>
    <p:sldId id="388" r:id="rId35"/>
    <p:sldId id="384" r:id="rId36"/>
    <p:sldId id="391" r:id="rId37"/>
    <p:sldId id="394" r:id="rId38"/>
    <p:sldId id="361" r:id="rId39"/>
    <p:sldId id="353" r:id="rId40"/>
    <p:sldId id="309" r:id="rId41"/>
    <p:sldId id="299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2968AE-FAFA-4506-8052-A6C0C7D80747}">
          <p14:sldIdLst>
            <p14:sldId id="256"/>
            <p14:sldId id="258"/>
            <p14:sldId id="257"/>
            <p14:sldId id="269"/>
            <p14:sldId id="296"/>
            <p14:sldId id="374"/>
            <p14:sldId id="304"/>
            <p14:sldId id="305"/>
            <p14:sldId id="307"/>
            <p14:sldId id="322"/>
            <p14:sldId id="378"/>
            <p14:sldId id="376"/>
            <p14:sldId id="395"/>
            <p14:sldId id="396"/>
            <p14:sldId id="399"/>
            <p14:sldId id="400"/>
            <p14:sldId id="401"/>
            <p14:sldId id="397"/>
            <p14:sldId id="398"/>
            <p14:sldId id="379"/>
            <p14:sldId id="382"/>
            <p14:sldId id="351"/>
          </p14:sldIdLst>
        </p14:section>
        <p14:section name="Untitled Section" id="{27DF3390-47E2-4DEC-B3CD-94BE50FFCFF7}">
          <p14:sldIdLst>
            <p14:sldId id="355"/>
            <p14:sldId id="356"/>
            <p14:sldId id="357"/>
            <p14:sldId id="359"/>
            <p14:sldId id="360"/>
            <p14:sldId id="362"/>
            <p14:sldId id="387"/>
            <p14:sldId id="386"/>
            <p14:sldId id="385"/>
            <p14:sldId id="390"/>
            <p14:sldId id="389"/>
            <p14:sldId id="388"/>
            <p14:sldId id="384"/>
            <p14:sldId id="391"/>
            <p14:sldId id="394"/>
            <p14:sldId id="361"/>
            <p14:sldId id="353"/>
            <p14:sldId id="30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11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167" autoAdjust="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D7073A9-D8B9-4B00-AE87-DF277812D127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ED1DC9AE-6533-4BDB-ADC8-E0C378E97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DC9AE-6533-4BDB-ADC8-E0C378E971A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0936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10549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5140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9098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5475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3480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8505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7989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521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46557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A11-E6A9-4FD7-B65E-4BB20DA6840E}" type="datetimeFigureOut">
              <a:rPr lang="es-US" smtClean="0"/>
              <a:t>3/12/2025</a:t>
            </a:fld>
            <a:endParaRPr lang="es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A1F2-FBAB-4E28-B7E7-785C354CDC55}" type="slidenum">
              <a:rPr lang="es-US" smtClean="0"/>
              <a:t>‹#›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232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2D5538F-BC66-49AD-8A25-EA534E1C4BD8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B8633C5-FACD-458D-AE65-3C44AD309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5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ol in a resort&#10;&#10;Description automatically generated">
            <a:extLst>
              <a:ext uri="{FF2B5EF4-FFF2-40B4-BE49-F238E27FC236}">
                <a16:creationId xmlns:a16="http://schemas.microsoft.com/office/drawing/2014/main" id="{6F026A15-B74A-A2C5-0540-C6D8E57E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92643C-F030-4548-D4C2-7CE11B5E5D0C}"/>
              </a:ext>
            </a:extLst>
          </p:cNvPr>
          <p:cNvSpPr/>
          <p:nvPr/>
        </p:nvSpPr>
        <p:spPr>
          <a:xfrm>
            <a:off x="391885" y="332290"/>
            <a:ext cx="11635991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984110"/>
                </a:solidFill>
                <a:effectLst/>
              </a:rPr>
              <a:t>Lake Clarke Gardens Association</a:t>
            </a:r>
          </a:p>
        </p:txBody>
      </p:sp>
    </p:spTree>
    <p:extLst>
      <p:ext uri="{BB962C8B-B14F-4D97-AF65-F5344CB8AC3E}">
        <p14:creationId xmlns:p14="http://schemas.microsoft.com/office/powerpoint/2010/main" val="124876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F10DEC-7451-066B-569D-A6B3DBFFE522}"/>
              </a:ext>
            </a:extLst>
          </p:cNvPr>
          <p:cNvSpPr txBox="1"/>
          <p:nvPr/>
        </p:nvSpPr>
        <p:spPr>
          <a:xfrm>
            <a:off x="1828899" y="797511"/>
            <a:ext cx="853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COMMITTEE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67013-697B-D854-3B05-CDBBF342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44" y="1866761"/>
            <a:ext cx="4311311" cy="35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7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088836-C149-60EC-2E23-48EFB9F9727F}"/>
              </a:ext>
            </a:extLst>
          </p:cNvPr>
          <p:cNvSpPr txBox="1"/>
          <p:nvPr/>
        </p:nvSpPr>
        <p:spPr>
          <a:xfrm>
            <a:off x="2920754" y="967666"/>
            <a:ext cx="7554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Appointment of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9D0A8-EB23-06FE-063F-8797841F9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687" y="2122456"/>
            <a:ext cx="4144625" cy="27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321BC-96D6-DC1B-E722-3B98F20B2492}"/>
              </a:ext>
            </a:extLst>
          </p:cNvPr>
          <p:cNvSpPr txBox="1"/>
          <p:nvPr/>
        </p:nvSpPr>
        <p:spPr>
          <a:xfrm>
            <a:off x="3865417" y="549625"/>
            <a:ext cx="647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Governing Documents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12377-540B-0E3A-18D7-44D6FBC7D96D}"/>
              </a:ext>
            </a:extLst>
          </p:cNvPr>
          <p:cNvSpPr txBox="1"/>
          <p:nvPr/>
        </p:nvSpPr>
        <p:spPr>
          <a:xfrm>
            <a:off x="3313590" y="1460350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governing document is a legal document that outlines how an organization is run. It can include a constitution, bylaws, articles of incorporation, and other rules. </a:t>
            </a:r>
          </a:p>
        </p:txBody>
      </p:sp>
      <p:pic>
        <p:nvPicPr>
          <p:cNvPr id="1026" name="Picture 2" descr="Understanding the Distinction between the Different Association Governing  Documents - FCAP">
            <a:extLst>
              <a:ext uri="{FF2B5EF4-FFF2-40B4-BE49-F238E27FC236}">
                <a16:creationId xmlns:a16="http://schemas.microsoft.com/office/drawing/2014/main" id="{2BF8FF8B-14AE-7553-14D1-43876F9B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21" y="2521504"/>
            <a:ext cx="6158514" cy="41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3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2BD11-C424-425D-E14E-5A999420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72" y="834891"/>
            <a:ext cx="8865056" cy="51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0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B6F83-CCC1-4AF6-5FB5-3DB3B889A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05" y="790439"/>
            <a:ext cx="9512789" cy="52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9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C2FE3-D2A8-C044-52D7-3741B683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19" y="625331"/>
            <a:ext cx="9950961" cy="56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ACB09-4B17-CDCD-EDC5-C9CF6D55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53" y="1254013"/>
            <a:ext cx="8630094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5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2FE18-E434-D337-6EEE-B8BB6BB8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6" y="485623"/>
            <a:ext cx="10458988" cy="58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D9A0F-B105-BC34-D303-658AE58F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02" y="866643"/>
            <a:ext cx="9639795" cy="5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13F0A-ED74-F078-3F76-F4499169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35" y="1425472"/>
            <a:ext cx="5454930" cy="40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8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8D9CE-EAB1-516A-FB81-FFDC2588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9" r="4840" b="1"/>
          <a:stretch/>
        </p:blipFill>
        <p:spPr>
          <a:xfrm>
            <a:off x="641684" y="2005"/>
            <a:ext cx="10908632" cy="6853991"/>
          </a:xfrm>
          <a:custGeom>
            <a:avLst/>
            <a:gdLst/>
            <a:ahLst/>
            <a:cxnLst/>
            <a:rect l="l" t="t" r="r" b="b"/>
            <a:pathLst>
              <a:path w="10908632" h="6853991">
                <a:moveTo>
                  <a:pt x="9059739" y="0"/>
                </a:moveTo>
                <a:lnTo>
                  <a:pt x="9694921" y="0"/>
                </a:lnTo>
                <a:lnTo>
                  <a:pt x="9825053" y="165595"/>
                </a:lnTo>
                <a:cubicBezTo>
                  <a:pt x="10505610" y="1075608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5"/>
                </a:cubicBezTo>
                <a:close/>
                <a:moveTo>
                  <a:pt x="2037822" y="0"/>
                </a:moveTo>
                <a:lnTo>
                  <a:pt x="8870810" y="0"/>
                </a:lnTo>
                <a:lnTo>
                  <a:pt x="8877212" y="6103"/>
                </a:lnTo>
                <a:cubicBezTo>
                  <a:pt x="9753207" y="882099"/>
                  <a:pt x="10295021" y="2092276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6"/>
                  <a:pt x="1155426" y="882099"/>
                  <a:pt x="2031421" y="6103"/>
                </a:cubicBezTo>
                <a:close/>
                <a:moveTo>
                  <a:pt x="1213711" y="0"/>
                </a:moveTo>
                <a:lnTo>
                  <a:pt x="1848894" y="0"/>
                </a:lnTo>
                <a:lnTo>
                  <a:pt x="1770204" y="82535"/>
                </a:lnTo>
                <a:cubicBezTo>
                  <a:pt x="966872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8"/>
                  <a:pt x="1083579" y="165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092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EEF568-1292-986C-7924-98D70837C515}"/>
              </a:ext>
            </a:extLst>
          </p:cNvPr>
          <p:cNvSpPr txBox="1"/>
          <p:nvPr/>
        </p:nvSpPr>
        <p:spPr>
          <a:xfrm>
            <a:off x="1260629" y="901018"/>
            <a:ext cx="10431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Appointment of the Covenant Committee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F0D05-7477-DEE5-1A74-174C8754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87" y="2381261"/>
            <a:ext cx="5648510" cy="28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FB4FA-A697-B564-30DC-98EF1F88DA61}"/>
              </a:ext>
            </a:extLst>
          </p:cNvPr>
          <p:cNvSpPr txBox="1"/>
          <p:nvPr/>
        </p:nvSpPr>
        <p:spPr>
          <a:xfrm>
            <a:off x="3876583" y="319596"/>
            <a:ext cx="4261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Booting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4460B-5AE2-1935-E724-6A491D960379}"/>
              </a:ext>
            </a:extLst>
          </p:cNvPr>
          <p:cNvSpPr txBox="1"/>
          <p:nvPr/>
        </p:nvSpPr>
        <p:spPr>
          <a:xfrm>
            <a:off x="3189303" y="1089037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Booting a car is a parking enforcement technique that involves attaching a large metal clamp to a vehicle's wheel to prevent it from moving. It's often used instead of towing a car. </a:t>
            </a:r>
            <a:endParaRPr lang="en-US" dirty="0"/>
          </a:p>
        </p:txBody>
      </p:sp>
      <p:pic>
        <p:nvPicPr>
          <p:cNvPr id="2050" name="Picture 2" descr="Auto Boot Warning Signs - Unauthorized ...">
            <a:extLst>
              <a:ext uri="{FF2B5EF4-FFF2-40B4-BE49-F238E27FC236}">
                <a16:creationId xmlns:a16="http://schemas.microsoft.com/office/drawing/2014/main" id="{58C17978-CF4B-DCE5-3A91-749848A8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14" y="2551637"/>
            <a:ext cx="4117430" cy="32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5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EE7FB-2307-41ED-0354-DE9675F0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25" y="1890712"/>
            <a:ext cx="6749608" cy="22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5E2B2B-7736-1BE2-4841-1F2D4AD4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26" y="904864"/>
            <a:ext cx="8448332" cy="4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7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F840D-B6FB-5D1D-E491-1E0FDCF139DE}"/>
              </a:ext>
            </a:extLst>
          </p:cNvPr>
          <p:cNvSpPr txBox="1"/>
          <p:nvPr/>
        </p:nvSpPr>
        <p:spPr>
          <a:xfrm>
            <a:off x="1759258" y="1274564"/>
            <a:ext cx="867348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400" b="0" i="0" u="none" strike="noStrike" baseline="0" dirty="0">
                <a:latin typeface="Calibri" panose="020F0502020204030204" pitchFamily="34" charset="0"/>
              </a:rPr>
              <a:t>Bids….</a:t>
            </a:r>
          </a:p>
          <a:p>
            <a:r>
              <a:rPr lang="en-US" sz="44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4400" b="0" i="0" u="none" strike="noStrike" baseline="0" dirty="0">
                <a:latin typeface="Calibri" panose="020F0502020204030204" pitchFamily="34" charset="0"/>
              </a:rPr>
              <a:t>Commercial Laundry Equipment</a:t>
            </a:r>
          </a:p>
          <a:p>
            <a:r>
              <a:rPr lang="en-US" sz="44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4400" b="0" i="0" u="none" strike="noStrike" baseline="0" dirty="0">
                <a:latin typeface="Calibri" panose="020F0502020204030204" pitchFamily="34" charset="0"/>
              </a:rPr>
              <a:t>Laundry Shop</a:t>
            </a:r>
          </a:p>
          <a:p>
            <a:r>
              <a:rPr lang="en-US" sz="44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4400" b="0" i="0" u="none" strike="noStrike" baseline="0" dirty="0">
                <a:latin typeface="Calibri" panose="020F0502020204030204" pitchFamily="34" charset="0"/>
              </a:rPr>
              <a:t>Aaxon</a:t>
            </a:r>
          </a:p>
          <a:p>
            <a:endParaRPr lang="en-US" sz="4400" b="0" i="0" u="none" strike="noStrike" baseline="0" dirty="0">
              <a:latin typeface="Calibri" panose="020F0502020204030204" pitchFamily="34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2375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3D4147-2A79-3DB6-36F7-1D8344132D5B}"/>
              </a:ext>
            </a:extLst>
          </p:cNvPr>
          <p:cNvSpPr txBox="1"/>
          <p:nvPr/>
        </p:nvSpPr>
        <p:spPr>
          <a:xfrm>
            <a:off x="2050741" y="1716567"/>
            <a:ext cx="872453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latin typeface="Calibri" panose="020F0502020204030204" pitchFamily="34" charset="0"/>
              </a:rPr>
              <a:t>WASHERS &amp; DRYERS Situation as of Feb 08,2025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We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met with the three companies and did our due diligence as required.</a:t>
            </a:r>
          </a:p>
          <a:p>
            <a:r>
              <a:rPr lang="en-US" sz="2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We eliminated Commercial Laundry Equipment because they were twice as expensive as Aaxon and Laundry Shop. </a:t>
            </a:r>
          </a:p>
          <a:p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54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F97B6-CED5-1565-29EA-24A59008357C}"/>
              </a:ext>
            </a:extLst>
          </p:cNvPr>
          <p:cNvSpPr txBox="1"/>
          <p:nvPr/>
        </p:nvSpPr>
        <p:spPr>
          <a:xfrm>
            <a:off x="541539" y="686859"/>
            <a:ext cx="114255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First offer: </a:t>
            </a:r>
            <a:r>
              <a:rPr lang="en-US" sz="2800" dirty="0">
                <a:solidFill>
                  <a:srgbClr val="FF0000"/>
                </a:solidFill>
              </a:rPr>
              <a:t>Aaxon</a:t>
            </a:r>
          </a:p>
          <a:p>
            <a:r>
              <a:rPr lang="en-US" sz="2800" dirty="0"/>
              <a:t>• Aaxon offered a profit-sharing proposal for a duration of 10 years.</a:t>
            </a:r>
          </a:p>
          <a:p>
            <a:r>
              <a:rPr lang="en-US" sz="2800" dirty="0"/>
              <a:t>• We have no control over the revenues.</a:t>
            </a:r>
          </a:p>
          <a:p>
            <a:r>
              <a:rPr lang="en-US" sz="2800" dirty="0"/>
              <a:t>• We have no say what so ever money wise.</a:t>
            </a:r>
          </a:p>
          <a:p>
            <a:r>
              <a:rPr lang="en-US" sz="2800" dirty="0"/>
              <a:t>• They could not offer us a money kiosk that takes cash/debit &amp; credit cards.</a:t>
            </a:r>
          </a:p>
          <a:p>
            <a:r>
              <a:rPr lang="en-US" sz="2800" dirty="0"/>
              <a:t>• The minimum dollar amount per wash was $2.00 for the first 5 years, to be</a:t>
            </a:r>
          </a:p>
          <a:p>
            <a:r>
              <a:rPr lang="en-US" sz="2800" dirty="0"/>
              <a:t>negotiated.</a:t>
            </a:r>
          </a:p>
          <a:p>
            <a:r>
              <a:rPr lang="en-US" sz="2800" dirty="0"/>
              <a:t>• The annual suggested increase was 3% per year.</a:t>
            </a:r>
          </a:p>
        </p:txBody>
      </p:sp>
    </p:spTree>
    <p:extLst>
      <p:ext uri="{BB962C8B-B14F-4D97-AF65-F5344CB8AC3E}">
        <p14:creationId xmlns:p14="http://schemas.microsoft.com/office/powerpoint/2010/main" val="1337083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3ADB0B-F3D1-8900-034E-9A6B13C23AB8}"/>
              </a:ext>
            </a:extLst>
          </p:cNvPr>
          <p:cNvSpPr txBox="1"/>
          <p:nvPr/>
        </p:nvSpPr>
        <p:spPr>
          <a:xfrm>
            <a:off x="121328" y="-36195"/>
            <a:ext cx="11949343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Second offer: </a:t>
            </a:r>
            <a:r>
              <a:rPr lang="en-US" sz="2400" dirty="0">
                <a:solidFill>
                  <a:srgbClr val="FF0000"/>
                </a:solidFill>
              </a:rPr>
              <a:t>Laundry Shop</a:t>
            </a:r>
          </a:p>
          <a:p>
            <a:r>
              <a:rPr lang="en-US" sz="2000" dirty="0"/>
              <a:t>•   Laundry Shop offered us a complete service rental contract over a</a:t>
            </a:r>
          </a:p>
          <a:p>
            <a:r>
              <a:rPr lang="en-US" sz="2000" dirty="0"/>
              <a:t>period of 10 years.</a:t>
            </a:r>
          </a:p>
          <a:p>
            <a:endParaRPr lang="en-US" sz="2000" dirty="0"/>
          </a:p>
          <a:p>
            <a:r>
              <a:rPr lang="en-US" sz="2000" dirty="0"/>
              <a:t>•   Cost per machine has been negotiated to $32.00 per month per unit plus 7% tax.</a:t>
            </a:r>
          </a:p>
          <a:p>
            <a:r>
              <a:rPr lang="en-US" sz="2000" dirty="0"/>
              <a:t>•   Monthly cost $4,992 and 7% tax of $349.44 for a monthly total of $5,341.44 (for 156 machines) or </a:t>
            </a:r>
          </a:p>
          <a:p>
            <a:r>
              <a:rPr lang="en-US" sz="2000" dirty="0"/>
              <a:t>$34.24 per machine per month.</a:t>
            </a:r>
          </a:p>
          <a:p>
            <a:endParaRPr lang="en-US" sz="2000" dirty="0"/>
          </a:p>
          <a:p>
            <a:r>
              <a:rPr lang="en-US" sz="2000" dirty="0"/>
              <a:t>•    This included contactless smart Card, Laundroworks Combo value adder (money kiosk).</a:t>
            </a:r>
          </a:p>
          <a:p>
            <a:r>
              <a:rPr lang="en-US" sz="2000" dirty="0"/>
              <a:t>•    Accept cash, debit cards and credit cards and also a mobile application to reload your smart card from the convenience of your condo unit.</a:t>
            </a:r>
          </a:p>
          <a:p>
            <a:endParaRPr lang="en-US" sz="2000" dirty="0"/>
          </a:p>
          <a:p>
            <a:r>
              <a:rPr lang="en-US" sz="2000" dirty="0"/>
              <a:t>•    Bldg 7 will be receiving four additional stackable 4 washers and 4 dryers, solving a long time </a:t>
            </a:r>
          </a:p>
          <a:p>
            <a:r>
              <a:rPr lang="en-US" sz="2000" dirty="0"/>
              <a:t>complaint of not enough washers and dryers.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similar quote in September 2022 was presented by the Long Range</a:t>
            </a:r>
          </a:p>
          <a:p>
            <a:r>
              <a:rPr lang="en-US" sz="2000" dirty="0"/>
              <a:t>Planning Committee with a price of $42.00 per month per machine</a:t>
            </a:r>
          </a:p>
          <a:p>
            <a:r>
              <a:rPr lang="en-US" sz="2000" dirty="0"/>
              <a:t>for a 10 years rental contract 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January 2025, we managed to reduce the cost by $10.00 per</a:t>
            </a:r>
          </a:p>
          <a:p>
            <a:r>
              <a:rPr lang="en-US" sz="2000" dirty="0"/>
              <a:t>machine per month , a saving of $1,669.20 monthly X 12 months =</a:t>
            </a:r>
          </a:p>
          <a:p>
            <a:r>
              <a:rPr lang="en-US" sz="2000" dirty="0"/>
              <a:t>$20,030.40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17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6BB58-EE3A-5E00-DF57-45D3C5C9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281692"/>
            <a:ext cx="11252465" cy="60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2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C6AC6-DAF0-224A-0E36-54C0F2CD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20" y="221949"/>
            <a:ext cx="9858359" cy="62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E916F-FFDB-7F7B-D20C-1BBF122A8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78" y="0"/>
            <a:ext cx="4769244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81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341D9-4C6B-79F9-67B9-A8486013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7" y="0"/>
            <a:ext cx="10449018" cy="68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8D13A-776F-7F0A-63F3-F5BF9037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1" y="324713"/>
            <a:ext cx="11227507" cy="55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51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6F484-A4DD-996B-D7D5-9DE5915D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99" y="255444"/>
            <a:ext cx="10604312" cy="54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1029A-AC7E-9504-EF1C-3A864730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0" y="0"/>
            <a:ext cx="11604659" cy="59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CA577-9DC8-0618-2DA0-08E834C7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9" y="262010"/>
            <a:ext cx="11017188" cy="61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1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4B39B-772E-0045-3354-2A449321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0" y="196960"/>
            <a:ext cx="10088530" cy="64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BCBFF-144A-C53B-A724-4618F6B1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7" y="276552"/>
            <a:ext cx="10621119" cy="58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94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5D765-7F50-2208-DF54-174DE1F3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6" y="263400"/>
            <a:ext cx="9102096" cy="58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1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B6AA6B-5FAD-B852-B7F9-2B6930133FA4}"/>
              </a:ext>
            </a:extLst>
          </p:cNvPr>
          <p:cNvSpPr txBox="1"/>
          <p:nvPr/>
        </p:nvSpPr>
        <p:spPr>
          <a:xfrm>
            <a:off x="4101484" y="1038686"/>
            <a:ext cx="374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SIRS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EC22D-F224-0221-2262-4FC4D6F7E8E7}"/>
              </a:ext>
            </a:extLst>
          </p:cNvPr>
          <p:cNvSpPr txBox="1"/>
          <p:nvPr/>
        </p:nvSpPr>
        <p:spPr>
          <a:xfrm>
            <a:off x="1790330" y="2183906"/>
            <a:ext cx="861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final corrections have been submitted to Association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general reserve fund will now become the SIRS Reserve as of July 1,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Bill: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46807-5A8C-ECBA-689E-4BD5BCAF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86" y="3161069"/>
            <a:ext cx="8735627" cy="34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53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.W.P.M Bulk Pick-Up | Town of ...">
            <a:extLst>
              <a:ext uri="{FF2B5EF4-FFF2-40B4-BE49-F238E27FC236}">
                <a16:creationId xmlns:a16="http://schemas.microsoft.com/office/drawing/2014/main" id="{5B3F892E-2D7A-8C0B-70A7-B6B50D80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03" y="1285135"/>
            <a:ext cx="4308303" cy="27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737F03-503D-132A-D4D6-6D529E59F35A}"/>
              </a:ext>
            </a:extLst>
          </p:cNvPr>
          <p:cNvSpPr txBox="1"/>
          <p:nvPr/>
        </p:nvSpPr>
        <p:spPr>
          <a:xfrm>
            <a:off x="6782539" y="2228671"/>
            <a:ext cx="454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of three items per unit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the office for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will open the bulk area</a:t>
            </a:r>
          </a:p>
        </p:txBody>
      </p:sp>
    </p:spTree>
    <p:extLst>
      <p:ext uri="{BB962C8B-B14F-4D97-AF65-F5344CB8AC3E}">
        <p14:creationId xmlns:p14="http://schemas.microsoft.com/office/powerpoint/2010/main" val="170112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BA1B-1229-ECA0-6CCC-69F7EC227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741" y="1689047"/>
            <a:ext cx="6173242" cy="1957881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TREASURER’S REPORT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 January 2025</a:t>
            </a:r>
          </a:p>
        </p:txBody>
      </p:sp>
      <p:pic>
        <p:nvPicPr>
          <p:cNvPr id="49" name="Graphic 48" descr="Money">
            <a:extLst>
              <a:ext uri="{FF2B5EF4-FFF2-40B4-BE49-F238E27FC236}">
                <a16:creationId xmlns:a16="http://schemas.microsoft.com/office/drawing/2014/main" id="{5658D71F-15AB-9E91-28FB-8F0DD9D0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377" y="2034981"/>
            <a:ext cx="2874120" cy="2874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38AE9-5176-EB2A-2900-979C7DEBC330}"/>
              </a:ext>
            </a:extLst>
          </p:cNvPr>
          <p:cNvSpPr txBox="1"/>
          <p:nvPr/>
        </p:nvSpPr>
        <p:spPr>
          <a:xfrm>
            <a:off x="1753101" y="452262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VP/Dean of Students Candidates Open ...">
            <a:extLst>
              <a:ext uri="{FF2B5EF4-FFF2-40B4-BE49-F238E27FC236}">
                <a16:creationId xmlns:a16="http://schemas.microsoft.com/office/drawing/2014/main" id="{3DE84D34-3AE2-7C52-7926-44140380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64" y="793396"/>
            <a:ext cx="5853249" cy="35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8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6D226-B26F-9D9C-5A80-83631B45B59F}"/>
              </a:ext>
            </a:extLst>
          </p:cNvPr>
          <p:cNvSpPr txBox="1"/>
          <p:nvPr/>
        </p:nvSpPr>
        <p:spPr>
          <a:xfrm>
            <a:off x="2450237" y="2849731"/>
            <a:ext cx="7776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415130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915226-1537-B1A1-261B-52A6E79D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32" y="110836"/>
            <a:ext cx="6468931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8A269-264E-F5EC-9A6F-70097D90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60" y="478412"/>
            <a:ext cx="7452880" cy="59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EB579-14C9-722E-141B-117913800CD9}"/>
              </a:ext>
            </a:extLst>
          </p:cNvPr>
          <p:cNvSpPr txBox="1"/>
          <p:nvPr/>
        </p:nvSpPr>
        <p:spPr>
          <a:xfrm>
            <a:off x="3667957" y="340414"/>
            <a:ext cx="485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MANAGER’S UPDATE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96E24383-FA96-A094-CC43-082C9E00A960}"/>
              </a:ext>
            </a:extLst>
          </p:cNvPr>
          <p:cNvSpPr/>
          <p:nvPr/>
        </p:nvSpPr>
        <p:spPr>
          <a:xfrm>
            <a:off x="870012" y="1340528"/>
            <a:ext cx="3053918" cy="23792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Website Updates	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7BC150D-979E-45FB-40C2-576C0F97DF6F}"/>
              </a:ext>
            </a:extLst>
          </p:cNvPr>
          <p:cNvSpPr/>
          <p:nvPr/>
        </p:nvSpPr>
        <p:spPr>
          <a:xfrm>
            <a:off x="4569041" y="1340528"/>
            <a:ext cx="3053918" cy="23792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Townhall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7E8775A-947A-7412-9201-076DF5DFFA43}"/>
              </a:ext>
            </a:extLst>
          </p:cNvPr>
          <p:cNvSpPr/>
          <p:nvPr/>
        </p:nvSpPr>
        <p:spPr>
          <a:xfrm>
            <a:off x="8268070" y="1340528"/>
            <a:ext cx="3053918" cy="23792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1FD783D-3909-1CE2-E803-DE824D74E103}"/>
              </a:ext>
            </a:extLst>
          </p:cNvPr>
          <p:cNvSpPr/>
          <p:nvPr/>
        </p:nvSpPr>
        <p:spPr>
          <a:xfrm>
            <a:off x="870012" y="4031942"/>
            <a:ext cx="3053918" cy="23792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Financial Reports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906F97F-EF31-D35B-539C-C53A7D111685}"/>
              </a:ext>
            </a:extLst>
          </p:cNvPr>
          <p:cNvSpPr/>
          <p:nvPr/>
        </p:nvSpPr>
        <p:spPr>
          <a:xfrm>
            <a:off x="4569041" y="4120719"/>
            <a:ext cx="3053918" cy="23792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Phones 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279CE346-2726-D51D-55CF-1FD8D16178D1}"/>
              </a:ext>
            </a:extLst>
          </p:cNvPr>
          <p:cNvSpPr/>
          <p:nvPr/>
        </p:nvSpPr>
        <p:spPr>
          <a:xfrm>
            <a:off x="8223681" y="4120719"/>
            <a:ext cx="3053918" cy="23792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95368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3E1D0-ECA3-A3AE-F024-15A726FAA2E2}"/>
              </a:ext>
            </a:extLst>
          </p:cNvPr>
          <p:cNvSpPr txBox="1"/>
          <p:nvPr/>
        </p:nvSpPr>
        <p:spPr>
          <a:xfrm>
            <a:off x="4414274" y="1065388"/>
            <a:ext cx="4802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LCG RE-SALE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49635-1A59-DE6F-1879-FABD90B1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88" y="2771775"/>
            <a:ext cx="11208557" cy="17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B64E9-34E4-CBA8-4210-70C4A3D311AD}"/>
              </a:ext>
            </a:extLst>
          </p:cNvPr>
          <p:cNvSpPr txBox="1"/>
          <p:nvPr/>
        </p:nvSpPr>
        <p:spPr>
          <a:xfrm>
            <a:off x="3067529" y="551844"/>
            <a:ext cx="6428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LCG APPROVED LEASES</a:t>
            </a:r>
          </a:p>
          <a:p>
            <a:pPr algn="ctr"/>
            <a:r>
              <a:rPr lang="en-US" sz="2800" dirty="0"/>
              <a:t>January 15, 2025-March 7, 2025</a:t>
            </a:r>
          </a:p>
        </p:txBody>
      </p:sp>
      <p:pic>
        <p:nvPicPr>
          <p:cNvPr id="4098" name="Picture 2" descr="Can a Landlord Terminate a Lease Early ...">
            <a:extLst>
              <a:ext uri="{FF2B5EF4-FFF2-40B4-BE49-F238E27FC236}">
                <a16:creationId xmlns:a16="http://schemas.microsoft.com/office/drawing/2014/main" id="{857C7C5F-C57E-13E6-D1CD-D9F2F603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1" y="44572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DD83BC-7F79-5673-1178-AEC75F2D7773}"/>
              </a:ext>
            </a:extLst>
          </p:cNvPr>
          <p:cNvSpPr txBox="1"/>
          <p:nvPr/>
        </p:nvSpPr>
        <p:spPr>
          <a:xfrm>
            <a:off x="5797118" y="1811045"/>
            <a:ext cx="17932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5-302</a:t>
            </a:r>
          </a:p>
          <a:p>
            <a:r>
              <a:rPr lang="en-US" sz="2800" dirty="0"/>
              <a:t>7s-410</a:t>
            </a:r>
          </a:p>
          <a:p>
            <a:r>
              <a:rPr lang="en-US" sz="2800" dirty="0"/>
              <a:t>8-111</a:t>
            </a:r>
          </a:p>
          <a:p>
            <a:r>
              <a:rPr lang="en-US" sz="2800" dirty="0"/>
              <a:t>9-210</a:t>
            </a:r>
          </a:p>
          <a:p>
            <a:r>
              <a:rPr lang="en-US" sz="2800" dirty="0"/>
              <a:t>10-210</a:t>
            </a:r>
          </a:p>
          <a:p>
            <a:r>
              <a:rPr lang="en-US" sz="2800" dirty="0"/>
              <a:t>12-204</a:t>
            </a:r>
          </a:p>
          <a:p>
            <a:r>
              <a:rPr lang="en-US" sz="2800" dirty="0"/>
              <a:t>16-203</a:t>
            </a:r>
          </a:p>
          <a:p>
            <a:r>
              <a:rPr lang="en-US" sz="2800" dirty="0"/>
              <a:t>22-201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07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40825</TotalTime>
  <Words>515</Words>
  <Application>Microsoft Office PowerPoint</Application>
  <PresentationFormat>Widescreen</PresentationFormat>
  <Paragraphs>75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Google Sans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TREASURER’S REPORT  January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Cox</dc:creator>
  <cp:lastModifiedBy>Iris Rosario</cp:lastModifiedBy>
  <cp:revision>45</cp:revision>
  <cp:lastPrinted>2025-01-14T14:25:12Z</cp:lastPrinted>
  <dcterms:created xsi:type="dcterms:W3CDTF">2024-01-29T20:16:59Z</dcterms:created>
  <dcterms:modified xsi:type="dcterms:W3CDTF">2025-03-12T13:44:42Z</dcterms:modified>
</cp:coreProperties>
</file>